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260" r:id="rId2"/>
    <p:sldId id="256" r:id="rId3"/>
    <p:sldId id="257" r:id="rId4"/>
    <p:sldId id="258" r:id="rId5"/>
    <p:sldId id="319" r:id="rId6"/>
    <p:sldId id="259" r:id="rId7"/>
    <p:sldId id="261" r:id="rId8"/>
    <p:sldId id="320" r:id="rId9"/>
    <p:sldId id="262" r:id="rId10"/>
    <p:sldId id="313" r:id="rId11"/>
    <p:sldId id="309" r:id="rId12"/>
    <p:sldId id="263" r:id="rId13"/>
    <p:sldId id="264" r:id="rId14"/>
    <p:sldId id="265" r:id="rId15"/>
    <p:sldId id="294" r:id="rId16"/>
    <p:sldId id="295" r:id="rId17"/>
    <p:sldId id="266" r:id="rId18"/>
    <p:sldId id="267" r:id="rId19"/>
    <p:sldId id="268" r:id="rId20"/>
    <p:sldId id="269" r:id="rId21"/>
    <p:sldId id="314" r:id="rId22"/>
    <p:sldId id="310" r:id="rId23"/>
    <p:sldId id="270" r:id="rId24"/>
    <p:sldId id="300" r:id="rId25"/>
    <p:sldId id="271" r:id="rId26"/>
    <p:sldId id="273" r:id="rId27"/>
    <p:sldId id="307" r:id="rId28"/>
    <p:sldId id="305" r:id="rId29"/>
    <p:sldId id="306" r:id="rId30"/>
    <p:sldId id="274" r:id="rId31"/>
    <p:sldId id="308" r:id="rId32"/>
    <p:sldId id="275" r:id="rId33"/>
    <p:sldId id="276" r:id="rId34"/>
    <p:sldId id="277" r:id="rId35"/>
    <p:sldId id="278" r:id="rId36"/>
    <p:sldId id="285" r:id="rId37"/>
    <p:sldId id="279" r:id="rId38"/>
    <p:sldId id="315" r:id="rId39"/>
    <p:sldId id="311" r:id="rId40"/>
    <p:sldId id="280" r:id="rId41"/>
    <p:sldId id="281" r:id="rId42"/>
    <p:sldId id="282" r:id="rId43"/>
    <p:sldId id="283" r:id="rId44"/>
    <p:sldId id="286" r:id="rId45"/>
    <p:sldId id="287" r:id="rId46"/>
    <p:sldId id="296" r:id="rId47"/>
    <p:sldId id="297" r:id="rId48"/>
    <p:sldId id="298" r:id="rId49"/>
    <p:sldId id="316" r:id="rId50"/>
    <p:sldId id="312" r:id="rId51"/>
    <p:sldId id="288" r:id="rId52"/>
    <p:sldId id="289" r:id="rId53"/>
    <p:sldId id="304" r:id="rId54"/>
    <p:sldId id="301" r:id="rId55"/>
    <p:sldId id="290" r:id="rId56"/>
    <p:sldId id="291" r:id="rId57"/>
    <p:sldId id="292" r:id="rId58"/>
    <p:sldId id="293" r:id="rId59"/>
    <p:sldId id="299" r:id="rId60"/>
    <p:sldId id="317"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18"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19" autoAdjust="0"/>
    <p:restoredTop sz="94660"/>
  </p:normalViewPr>
  <p:slideViewPr>
    <p:cSldViewPr>
      <p:cViewPr varScale="1">
        <p:scale>
          <a:sx n="70" d="100"/>
          <a:sy n="70" d="100"/>
        </p:scale>
        <p:origin x="1638" y="72"/>
      </p:cViewPr>
      <p:guideLst>
        <p:guide orient="horz" pos="216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4F37C7-8544-4E00-9FDA-CCDF5977C438}" type="datetimeFigureOut">
              <a:rPr lang="en-US" smtClean="0"/>
              <a:pPr/>
              <a:t>1/19/2020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38C01F-FAC3-4D23-B8BD-182262AD6E5F}" type="slidenum">
              <a:rPr lang="en-US" smtClean="0"/>
              <a:pPr/>
              <a:t>‹#›</a:t>
            </a:fld>
            <a:endParaRPr lang="en-US"/>
          </a:p>
        </p:txBody>
      </p:sp>
    </p:spTree>
    <p:extLst>
      <p:ext uri="{BB962C8B-B14F-4D97-AF65-F5344CB8AC3E}">
        <p14:creationId xmlns:p14="http://schemas.microsoft.com/office/powerpoint/2010/main" val="479817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1</a:t>
            </a:fld>
            <a:endParaRPr lang="en-US"/>
          </a:p>
        </p:txBody>
      </p:sp>
    </p:spTree>
    <p:extLst>
      <p:ext uri="{BB962C8B-B14F-4D97-AF65-F5344CB8AC3E}">
        <p14:creationId xmlns:p14="http://schemas.microsoft.com/office/powerpoint/2010/main" val="672185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38C01F-FAC3-4D23-B8BD-182262AD6E5F}" type="slidenum">
              <a:rPr lang="en-US" smtClean="0"/>
              <a:pPr/>
              <a:t>14</a:t>
            </a:fld>
            <a:endParaRPr lang="en-US"/>
          </a:p>
        </p:txBody>
      </p:sp>
    </p:spTree>
    <p:extLst>
      <p:ext uri="{BB962C8B-B14F-4D97-AF65-F5344CB8AC3E}">
        <p14:creationId xmlns:p14="http://schemas.microsoft.com/office/powerpoint/2010/main" val="3688440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15</a:t>
            </a:fld>
            <a:endParaRPr lang="en-US"/>
          </a:p>
        </p:txBody>
      </p:sp>
    </p:spTree>
    <p:extLst>
      <p:ext uri="{BB962C8B-B14F-4D97-AF65-F5344CB8AC3E}">
        <p14:creationId xmlns:p14="http://schemas.microsoft.com/office/powerpoint/2010/main" val="3856134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16</a:t>
            </a:fld>
            <a:endParaRPr lang="en-US"/>
          </a:p>
        </p:txBody>
      </p:sp>
    </p:spTree>
    <p:extLst>
      <p:ext uri="{BB962C8B-B14F-4D97-AF65-F5344CB8AC3E}">
        <p14:creationId xmlns:p14="http://schemas.microsoft.com/office/powerpoint/2010/main" val="221825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17</a:t>
            </a:fld>
            <a:endParaRPr lang="en-US"/>
          </a:p>
        </p:txBody>
      </p:sp>
    </p:spTree>
    <p:extLst>
      <p:ext uri="{BB962C8B-B14F-4D97-AF65-F5344CB8AC3E}">
        <p14:creationId xmlns:p14="http://schemas.microsoft.com/office/powerpoint/2010/main" val="254632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18</a:t>
            </a:fld>
            <a:endParaRPr lang="en-US"/>
          </a:p>
        </p:txBody>
      </p:sp>
    </p:spTree>
    <p:extLst>
      <p:ext uri="{BB962C8B-B14F-4D97-AF65-F5344CB8AC3E}">
        <p14:creationId xmlns:p14="http://schemas.microsoft.com/office/powerpoint/2010/main" val="898977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19</a:t>
            </a:fld>
            <a:endParaRPr lang="en-US"/>
          </a:p>
        </p:txBody>
      </p:sp>
    </p:spTree>
    <p:extLst>
      <p:ext uri="{BB962C8B-B14F-4D97-AF65-F5344CB8AC3E}">
        <p14:creationId xmlns:p14="http://schemas.microsoft.com/office/powerpoint/2010/main" val="419385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20</a:t>
            </a:fld>
            <a:endParaRPr lang="en-US"/>
          </a:p>
        </p:txBody>
      </p:sp>
    </p:spTree>
    <p:extLst>
      <p:ext uri="{BB962C8B-B14F-4D97-AF65-F5344CB8AC3E}">
        <p14:creationId xmlns:p14="http://schemas.microsoft.com/office/powerpoint/2010/main" val="1788737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23</a:t>
            </a:fld>
            <a:endParaRPr lang="en-US"/>
          </a:p>
        </p:txBody>
      </p:sp>
    </p:spTree>
    <p:extLst>
      <p:ext uri="{BB962C8B-B14F-4D97-AF65-F5344CB8AC3E}">
        <p14:creationId xmlns:p14="http://schemas.microsoft.com/office/powerpoint/2010/main" val="3595630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25</a:t>
            </a:fld>
            <a:endParaRPr lang="en-US"/>
          </a:p>
        </p:txBody>
      </p:sp>
    </p:spTree>
    <p:extLst>
      <p:ext uri="{BB962C8B-B14F-4D97-AF65-F5344CB8AC3E}">
        <p14:creationId xmlns:p14="http://schemas.microsoft.com/office/powerpoint/2010/main" val="855832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26</a:t>
            </a:fld>
            <a:endParaRPr lang="en-US"/>
          </a:p>
        </p:txBody>
      </p:sp>
    </p:spTree>
    <p:extLst>
      <p:ext uri="{BB962C8B-B14F-4D97-AF65-F5344CB8AC3E}">
        <p14:creationId xmlns:p14="http://schemas.microsoft.com/office/powerpoint/2010/main" val="1146591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2</a:t>
            </a:fld>
            <a:endParaRPr lang="en-US"/>
          </a:p>
        </p:txBody>
      </p:sp>
    </p:spTree>
    <p:extLst>
      <p:ext uri="{BB962C8B-B14F-4D97-AF65-F5344CB8AC3E}">
        <p14:creationId xmlns:p14="http://schemas.microsoft.com/office/powerpoint/2010/main" val="1166585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30</a:t>
            </a:fld>
            <a:endParaRPr lang="en-US"/>
          </a:p>
        </p:txBody>
      </p:sp>
    </p:spTree>
    <p:extLst>
      <p:ext uri="{BB962C8B-B14F-4D97-AF65-F5344CB8AC3E}">
        <p14:creationId xmlns:p14="http://schemas.microsoft.com/office/powerpoint/2010/main" val="1482963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32</a:t>
            </a:fld>
            <a:endParaRPr lang="en-US"/>
          </a:p>
        </p:txBody>
      </p:sp>
    </p:spTree>
    <p:extLst>
      <p:ext uri="{BB962C8B-B14F-4D97-AF65-F5344CB8AC3E}">
        <p14:creationId xmlns:p14="http://schemas.microsoft.com/office/powerpoint/2010/main" val="3340263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33</a:t>
            </a:fld>
            <a:endParaRPr lang="en-US"/>
          </a:p>
        </p:txBody>
      </p:sp>
    </p:spTree>
    <p:extLst>
      <p:ext uri="{BB962C8B-B14F-4D97-AF65-F5344CB8AC3E}">
        <p14:creationId xmlns:p14="http://schemas.microsoft.com/office/powerpoint/2010/main" val="1388928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34</a:t>
            </a:fld>
            <a:endParaRPr lang="en-US"/>
          </a:p>
        </p:txBody>
      </p:sp>
    </p:spTree>
    <p:extLst>
      <p:ext uri="{BB962C8B-B14F-4D97-AF65-F5344CB8AC3E}">
        <p14:creationId xmlns:p14="http://schemas.microsoft.com/office/powerpoint/2010/main" val="3265488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35</a:t>
            </a:fld>
            <a:endParaRPr lang="en-US"/>
          </a:p>
        </p:txBody>
      </p:sp>
    </p:spTree>
    <p:extLst>
      <p:ext uri="{BB962C8B-B14F-4D97-AF65-F5344CB8AC3E}">
        <p14:creationId xmlns:p14="http://schemas.microsoft.com/office/powerpoint/2010/main" val="649631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36</a:t>
            </a:fld>
            <a:endParaRPr lang="en-US"/>
          </a:p>
        </p:txBody>
      </p:sp>
    </p:spTree>
    <p:extLst>
      <p:ext uri="{BB962C8B-B14F-4D97-AF65-F5344CB8AC3E}">
        <p14:creationId xmlns:p14="http://schemas.microsoft.com/office/powerpoint/2010/main" val="3263535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38C01F-FAC3-4D23-B8BD-182262AD6E5F}" type="slidenum">
              <a:rPr lang="en-US" smtClean="0"/>
              <a:pPr/>
              <a:t>37</a:t>
            </a:fld>
            <a:endParaRPr lang="en-US"/>
          </a:p>
        </p:txBody>
      </p:sp>
    </p:spTree>
    <p:extLst>
      <p:ext uri="{BB962C8B-B14F-4D97-AF65-F5344CB8AC3E}">
        <p14:creationId xmlns:p14="http://schemas.microsoft.com/office/powerpoint/2010/main" val="2542331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40</a:t>
            </a:fld>
            <a:endParaRPr lang="en-US"/>
          </a:p>
        </p:txBody>
      </p:sp>
    </p:spTree>
    <p:extLst>
      <p:ext uri="{BB962C8B-B14F-4D97-AF65-F5344CB8AC3E}">
        <p14:creationId xmlns:p14="http://schemas.microsoft.com/office/powerpoint/2010/main" val="3389917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41</a:t>
            </a:fld>
            <a:endParaRPr lang="en-US"/>
          </a:p>
        </p:txBody>
      </p:sp>
    </p:spTree>
    <p:extLst>
      <p:ext uri="{BB962C8B-B14F-4D97-AF65-F5344CB8AC3E}">
        <p14:creationId xmlns:p14="http://schemas.microsoft.com/office/powerpoint/2010/main" val="184579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42</a:t>
            </a:fld>
            <a:endParaRPr lang="en-US"/>
          </a:p>
        </p:txBody>
      </p:sp>
    </p:spTree>
    <p:extLst>
      <p:ext uri="{BB962C8B-B14F-4D97-AF65-F5344CB8AC3E}">
        <p14:creationId xmlns:p14="http://schemas.microsoft.com/office/powerpoint/2010/main" val="571396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3</a:t>
            </a:fld>
            <a:endParaRPr lang="en-US"/>
          </a:p>
        </p:txBody>
      </p:sp>
    </p:spTree>
    <p:extLst>
      <p:ext uri="{BB962C8B-B14F-4D97-AF65-F5344CB8AC3E}">
        <p14:creationId xmlns:p14="http://schemas.microsoft.com/office/powerpoint/2010/main" val="183930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43</a:t>
            </a:fld>
            <a:endParaRPr lang="en-US"/>
          </a:p>
        </p:txBody>
      </p:sp>
    </p:spTree>
    <p:extLst>
      <p:ext uri="{BB962C8B-B14F-4D97-AF65-F5344CB8AC3E}">
        <p14:creationId xmlns:p14="http://schemas.microsoft.com/office/powerpoint/2010/main" val="1508469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44</a:t>
            </a:fld>
            <a:endParaRPr lang="en-US"/>
          </a:p>
        </p:txBody>
      </p:sp>
    </p:spTree>
    <p:extLst>
      <p:ext uri="{BB962C8B-B14F-4D97-AF65-F5344CB8AC3E}">
        <p14:creationId xmlns:p14="http://schemas.microsoft.com/office/powerpoint/2010/main" val="2393643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45</a:t>
            </a:fld>
            <a:endParaRPr lang="en-US"/>
          </a:p>
        </p:txBody>
      </p:sp>
    </p:spTree>
    <p:extLst>
      <p:ext uri="{BB962C8B-B14F-4D97-AF65-F5344CB8AC3E}">
        <p14:creationId xmlns:p14="http://schemas.microsoft.com/office/powerpoint/2010/main" val="3151792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46</a:t>
            </a:fld>
            <a:endParaRPr lang="en-US"/>
          </a:p>
        </p:txBody>
      </p:sp>
    </p:spTree>
    <p:extLst>
      <p:ext uri="{BB962C8B-B14F-4D97-AF65-F5344CB8AC3E}">
        <p14:creationId xmlns:p14="http://schemas.microsoft.com/office/powerpoint/2010/main" val="9959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47</a:t>
            </a:fld>
            <a:endParaRPr lang="en-US"/>
          </a:p>
        </p:txBody>
      </p:sp>
    </p:spTree>
    <p:extLst>
      <p:ext uri="{BB962C8B-B14F-4D97-AF65-F5344CB8AC3E}">
        <p14:creationId xmlns:p14="http://schemas.microsoft.com/office/powerpoint/2010/main" val="3075852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48</a:t>
            </a:fld>
            <a:endParaRPr lang="en-US"/>
          </a:p>
        </p:txBody>
      </p:sp>
    </p:spTree>
    <p:extLst>
      <p:ext uri="{BB962C8B-B14F-4D97-AF65-F5344CB8AC3E}">
        <p14:creationId xmlns:p14="http://schemas.microsoft.com/office/powerpoint/2010/main" val="36122816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38C01F-FAC3-4D23-B8BD-182262AD6E5F}" type="slidenum">
              <a:rPr lang="en-US" smtClean="0"/>
              <a:pPr/>
              <a:t>51</a:t>
            </a:fld>
            <a:endParaRPr lang="en-US"/>
          </a:p>
        </p:txBody>
      </p:sp>
    </p:spTree>
    <p:extLst>
      <p:ext uri="{BB962C8B-B14F-4D97-AF65-F5344CB8AC3E}">
        <p14:creationId xmlns:p14="http://schemas.microsoft.com/office/powerpoint/2010/main" val="1692365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52</a:t>
            </a:fld>
            <a:endParaRPr lang="en-US"/>
          </a:p>
        </p:txBody>
      </p:sp>
    </p:spTree>
    <p:extLst>
      <p:ext uri="{BB962C8B-B14F-4D97-AF65-F5344CB8AC3E}">
        <p14:creationId xmlns:p14="http://schemas.microsoft.com/office/powerpoint/2010/main" val="71340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55</a:t>
            </a:fld>
            <a:endParaRPr lang="en-US"/>
          </a:p>
        </p:txBody>
      </p:sp>
    </p:spTree>
    <p:extLst>
      <p:ext uri="{BB962C8B-B14F-4D97-AF65-F5344CB8AC3E}">
        <p14:creationId xmlns:p14="http://schemas.microsoft.com/office/powerpoint/2010/main" val="4068957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56</a:t>
            </a:fld>
            <a:endParaRPr lang="en-US"/>
          </a:p>
        </p:txBody>
      </p:sp>
    </p:spTree>
    <p:extLst>
      <p:ext uri="{BB962C8B-B14F-4D97-AF65-F5344CB8AC3E}">
        <p14:creationId xmlns:p14="http://schemas.microsoft.com/office/powerpoint/2010/main" val="2495919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4</a:t>
            </a:fld>
            <a:endParaRPr lang="en-US"/>
          </a:p>
        </p:txBody>
      </p:sp>
    </p:spTree>
    <p:extLst>
      <p:ext uri="{BB962C8B-B14F-4D97-AF65-F5344CB8AC3E}">
        <p14:creationId xmlns:p14="http://schemas.microsoft.com/office/powerpoint/2010/main" val="32489585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57</a:t>
            </a:fld>
            <a:endParaRPr lang="en-US"/>
          </a:p>
        </p:txBody>
      </p:sp>
    </p:spTree>
    <p:extLst>
      <p:ext uri="{BB962C8B-B14F-4D97-AF65-F5344CB8AC3E}">
        <p14:creationId xmlns:p14="http://schemas.microsoft.com/office/powerpoint/2010/main" val="13910206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38C01F-FAC3-4D23-B8BD-182262AD6E5F}" type="slidenum">
              <a:rPr lang="en-US" smtClean="0"/>
              <a:pPr/>
              <a:t>58</a:t>
            </a:fld>
            <a:endParaRPr lang="en-US"/>
          </a:p>
        </p:txBody>
      </p:sp>
    </p:spTree>
    <p:extLst>
      <p:ext uri="{BB962C8B-B14F-4D97-AF65-F5344CB8AC3E}">
        <p14:creationId xmlns:p14="http://schemas.microsoft.com/office/powerpoint/2010/main" val="2565469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59</a:t>
            </a:fld>
            <a:endParaRPr lang="en-US"/>
          </a:p>
        </p:txBody>
      </p:sp>
    </p:spTree>
    <p:extLst>
      <p:ext uri="{BB962C8B-B14F-4D97-AF65-F5344CB8AC3E}">
        <p14:creationId xmlns:p14="http://schemas.microsoft.com/office/powerpoint/2010/main" val="3732105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6</a:t>
            </a:fld>
            <a:endParaRPr lang="en-US"/>
          </a:p>
        </p:txBody>
      </p:sp>
    </p:spTree>
    <p:extLst>
      <p:ext uri="{BB962C8B-B14F-4D97-AF65-F5344CB8AC3E}">
        <p14:creationId xmlns:p14="http://schemas.microsoft.com/office/powerpoint/2010/main" val="2815591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7</a:t>
            </a:fld>
            <a:endParaRPr lang="en-US"/>
          </a:p>
        </p:txBody>
      </p:sp>
    </p:spTree>
    <p:extLst>
      <p:ext uri="{BB962C8B-B14F-4D97-AF65-F5344CB8AC3E}">
        <p14:creationId xmlns:p14="http://schemas.microsoft.com/office/powerpoint/2010/main" val="3375554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9</a:t>
            </a:fld>
            <a:endParaRPr lang="en-US"/>
          </a:p>
        </p:txBody>
      </p:sp>
    </p:spTree>
    <p:extLst>
      <p:ext uri="{BB962C8B-B14F-4D97-AF65-F5344CB8AC3E}">
        <p14:creationId xmlns:p14="http://schemas.microsoft.com/office/powerpoint/2010/main" val="4083671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12</a:t>
            </a:fld>
            <a:endParaRPr lang="en-US"/>
          </a:p>
        </p:txBody>
      </p:sp>
    </p:spTree>
    <p:extLst>
      <p:ext uri="{BB962C8B-B14F-4D97-AF65-F5344CB8AC3E}">
        <p14:creationId xmlns:p14="http://schemas.microsoft.com/office/powerpoint/2010/main" val="1990686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38C01F-FAC3-4D23-B8BD-182262AD6E5F}" type="slidenum">
              <a:rPr lang="en-US" smtClean="0"/>
              <a:pPr/>
              <a:t>13</a:t>
            </a:fld>
            <a:endParaRPr lang="en-US"/>
          </a:p>
        </p:txBody>
      </p:sp>
    </p:spTree>
    <p:extLst>
      <p:ext uri="{BB962C8B-B14F-4D97-AF65-F5344CB8AC3E}">
        <p14:creationId xmlns:p14="http://schemas.microsoft.com/office/powerpoint/2010/main" val="3685645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DF0E2060-3E2F-4713-B114-27475D22175C}" type="datetimeFigureOut">
              <a:rPr lang="en-US" smtClean="0"/>
              <a:pPr/>
              <a:t>1/19/2020</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B4560AE5-BE36-47E8-A1D9-6669A643E326}"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F0E2060-3E2F-4713-B114-27475D22175C}" type="datetimeFigureOut">
              <a:rPr lang="en-US" smtClean="0"/>
              <a:pPr/>
              <a:t>1/19/2020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4560AE5-BE36-47E8-A1D9-6669A643E3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F0E2060-3E2F-4713-B114-27475D22175C}" type="datetimeFigureOut">
              <a:rPr lang="en-US" smtClean="0"/>
              <a:pPr/>
              <a:t>1/19/2020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4560AE5-BE36-47E8-A1D9-6669A643E32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F0E2060-3E2F-4713-B114-27475D22175C}" type="datetimeFigureOut">
              <a:rPr lang="en-US" smtClean="0"/>
              <a:pPr/>
              <a:t>1/19/2020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4560AE5-BE36-47E8-A1D9-6669A643E32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DF0E2060-3E2F-4713-B114-27475D22175C}" type="datetimeFigureOut">
              <a:rPr lang="en-US" smtClean="0"/>
              <a:pPr/>
              <a:t>1/19/2020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4560AE5-BE36-47E8-A1D9-6669A643E326}"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F0E2060-3E2F-4713-B114-27475D22175C}" type="datetimeFigureOut">
              <a:rPr lang="en-US" smtClean="0"/>
              <a:pPr/>
              <a:t>1/19/2020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4560AE5-BE36-47E8-A1D9-6669A643E32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F0E2060-3E2F-4713-B114-27475D22175C}" type="datetimeFigureOut">
              <a:rPr lang="en-US" smtClean="0"/>
              <a:pPr/>
              <a:t>1/19/2020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4560AE5-BE36-47E8-A1D9-6669A643E326}"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DF0E2060-3E2F-4713-B114-27475D22175C}" type="datetimeFigureOut">
              <a:rPr lang="en-US" smtClean="0"/>
              <a:pPr/>
              <a:t>1/19/2020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4560AE5-BE36-47E8-A1D9-6669A643E32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DF0E2060-3E2F-4713-B114-27475D22175C}" type="datetimeFigureOut">
              <a:rPr lang="en-US" smtClean="0"/>
              <a:pPr/>
              <a:t>1/19/2020</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4560AE5-BE36-47E8-A1D9-6669A643E32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F0E2060-3E2F-4713-B114-27475D22175C}" type="datetimeFigureOut">
              <a:rPr lang="en-US" smtClean="0"/>
              <a:pPr/>
              <a:t>1/19/2020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4560AE5-BE36-47E8-A1D9-6669A643E32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DF0E2060-3E2F-4713-B114-27475D22175C}" type="datetimeFigureOut">
              <a:rPr lang="en-US" smtClean="0"/>
              <a:pPr/>
              <a:t>1/19/2020</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B4560AE5-BE36-47E8-A1D9-6669A643E32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DF0E2060-3E2F-4713-B114-27475D22175C}" type="datetimeFigureOut">
              <a:rPr lang="en-US" smtClean="0"/>
              <a:pPr/>
              <a:t>1/19/2020</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B4560AE5-BE36-47E8-A1D9-6669A643E326}"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80.jpeg"/></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82.jpeg"/></Relationships>
</file>

<file path=ppt/slides/_rels/slide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87.jpeg"/></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89.jpeg"/></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95.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838200"/>
            <a:ext cx="7772400" cy="1470025"/>
          </a:xfrm>
        </p:spPr>
        <p:txBody>
          <a:bodyPr>
            <a:normAutofit/>
          </a:bodyPr>
          <a:lstStyle/>
          <a:p>
            <a:r>
              <a:rPr lang="en-US" sz="2800" dirty="0" smtClean="0"/>
              <a:t>The Debate on Art and Craft</a:t>
            </a:r>
            <a:br>
              <a:rPr lang="en-US" sz="2800" dirty="0" smtClean="0"/>
            </a:br>
            <a:endParaRPr lang="en-US" sz="2800" dirty="0"/>
          </a:p>
        </p:txBody>
      </p:sp>
      <p:sp>
        <p:nvSpPr>
          <p:cNvPr id="3" name="Subtitle 2"/>
          <p:cNvSpPr>
            <a:spLocks noGrp="1"/>
          </p:cNvSpPr>
          <p:nvPr>
            <p:ph type="subTitle" idx="1"/>
          </p:nvPr>
        </p:nvSpPr>
        <p:spPr>
          <a:xfrm>
            <a:off x="1371600" y="2057400"/>
            <a:ext cx="6477000" cy="3657600"/>
          </a:xfrm>
        </p:spPr>
        <p:txBody>
          <a:bodyPr>
            <a:normAutofit lnSpcReduction="10000"/>
          </a:bodyPr>
          <a:lstStyle/>
          <a:p>
            <a:pPr>
              <a:lnSpc>
                <a:spcPct val="170000"/>
              </a:lnSpc>
            </a:pPr>
            <a:r>
              <a:rPr lang="en-US" sz="2400" dirty="0" smtClean="0">
                <a:solidFill>
                  <a:schemeClr val="tx1"/>
                </a:solidFill>
              </a:rPr>
              <a:t>Similarities between art and craft</a:t>
            </a:r>
          </a:p>
          <a:p>
            <a:pPr>
              <a:lnSpc>
                <a:spcPct val="170000"/>
              </a:lnSpc>
              <a:buFont typeface="Arial" pitchFamily="34" charset="0"/>
              <a:buChar char="•"/>
            </a:pPr>
            <a:r>
              <a:rPr lang="en-US" sz="2400" dirty="0" smtClean="0">
                <a:solidFill>
                  <a:schemeClr val="tx1"/>
                </a:solidFill>
              </a:rPr>
              <a:t>Both involve creating</a:t>
            </a:r>
          </a:p>
          <a:p>
            <a:pPr>
              <a:lnSpc>
                <a:spcPct val="170000"/>
              </a:lnSpc>
              <a:buFont typeface="Arial" pitchFamily="34" charset="0"/>
              <a:buChar char="•"/>
            </a:pPr>
            <a:r>
              <a:rPr lang="en-US" sz="2400" dirty="0" smtClean="0">
                <a:solidFill>
                  <a:schemeClr val="tx1"/>
                </a:solidFill>
              </a:rPr>
              <a:t>Problem solving</a:t>
            </a:r>
          </a:p>
          <a:p>
            <a:pPr>
              <a:lnSpc>
                <a:spcPct val="170000"/>
              </a:lnSpc>
              <a:buFont typeface="Arial" pitchFamily="34" charset="0"/>
              <a:buChar char="•"/>
            </a:pPr>
            <a:r>
              <a:rPr lang="en-US" sz="2400" dirty="0" smtClean="0">
                <a:solidFill>
                  <a:schemeClr val="tx1"/>
                </a:solidFill>
              </a:rPr>
              <a:t>Composition</a:t>
            </a:r>
          </a:p>
          <a:p>
            <a:pPr>
              <a:lnSpc>
                <a:spcPct val="170000"/>
              </a:lnSpc>
              <a:buFont typeface="Arial" pitchFamily="34" charset="0"/>
              <a:buChar char="•"/>
            </a:pPr>
            <a:r>
              <a:rPr lang="en-US" sz="2400" dirty="0" smtClean="0">
                <a:solidFill>
                  <a:schemeClr val="tx1"/>
                </a:solidFill>
              </a:rPr>
              <a:t>Design decision</a:t>
            </a:r>
          </a:p>
          <a:p>
            <a:pPr>
              <a:lnSpc>
                <a:spcPct val="170000"/>
              </a:lnSpc>
              <a:buFont typeface="Arial" pitchFamily="34" charset="0"/>
              <a:buChar char="•"/>
            </a:pPr>
            <a:r>
              <a:rPr lang="en-US" sz="2400" dirty="0" smtClean="0">
                <a:solidFill>
                  <a:schemeClr val="tx1"/>
                </a:solidFill>
              </a:rPr>
              <a:t>Pattern recognition</a:t>
            </a:r>
          </a:p>
          <a:p>
            <a:pPr>
              <a:lnSpc>
                <a:spcPct val="170000"/>
              </a:lnSpc>
              <a:buFont typeface="Arial" pitchFamily="34" charset="0"/>
              <a:buChar char="•"/>
            </a:pP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Crafts of </a:t>
            </a:r>
            <a:r>
              <a:rPr lang="en-US" dirty="0" err="1" smtClean="0"/>
              <a:t>sindh</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dirty="0" smtClean="0"/>
              <a:t>Crafts Of </a:t>
            </a:r>
            <a:r>
              <a:rPr lang="en-US" sz="3600" dirty="0" err="1" smtClean="0"/>
              <a:t>Sindh</a:t>
            </a:r>
            <a:endParaRPr lang="en-US" sz="3600" dirty="0"/>
          </a:p>
        </p:txBody>
      </p:sp>
      <p:sp>
        <p:nvSpPr>
          <p:cNvPr id="7" name="Content Placeholder 6"/>
          <p:cNvSpPr>
            <a:spLocks noGrp="1"/>
          </p:cNvSpPr>
          <p:nvPr>
            <p:ph idx="1"/>
          </p:nvPr>
        </p:nvSpPr>
        <p:spPr/>
        <p:txBody>
          <a:bodyPr>
            <a:noAutofit/>
          </a:bodyPr>
          <a:lstStyle/>
          <a:p>
            <a:r>
              <a:rPr lang="en-US" sz="3200" dirty="0" smtClean="0"/>
              <a:t>Blue Pottery of </a:t>
            </a:r>
            <a:r>
              <a:rPr lang="en-US" sz="3200" dirty="0" err="1" smtClean="0"/>
              <a:t>Halla</a:t>
            </a:r>
            <a:endParaRPr lang="en-US" sz="3200" dirty="0" smtClean="0"/>
          </a:p>
          <a:p>
            <a:r>
              <a:rPr lang="en-US" sz="3200" dirty="0" err="1" smtClean="0"/>
              <a:t>Kashi</a:t>
            </a:r>
            <a:r>
              <a:rPr lang="en-US" sz="3200" dirty="0" smtClean="0"/>
              <a:t> on tiles</a:t>
            </a:r>
          </a:p>
          <a:p>
            <a:r>
              <a:rPr lang="en-US" sz="3200" dirty="0" err="1" smtClean="0"/>
              <a:t>Kashi</a:t>
            </a:r>
            <a:r>
              <a:rPr lang="en-US" sz="3200" dirty="0" smtClean="0"/>
              <a:t> on pottery</a:t>
            </a:r>
          </a:p>
          <a:p>
            <a:r>
              <a:rPr lang="en-US" sz="3200" dirty="0" err="1" smtClean="0"/>
              <a:t>Kashi</a:t>
            </a:r>
            <a:r>
              <a:rPr lang="en-US" sz="3200" dirty="0" smtClean="0"/>
              <a:t> on wood</a:t>
            </a:r>
          </a:p>
          <a:p>
            <a:r>
              <a:rPr lang="en-US" sz="3200" dirty="0" smtClean="0"/>
              <a:t>Susi</a:t>
            </a:r>
          </a:p>
          <a:p>
            <a:r>
              <a:rPr lang="en-US" sz="3200" dirty="0" err="1" smtClean="0"/>
              <a:t>Ajrak</a:t>
            </a:r>
            <a:endParaRPr lang="en-US" sz="3200" dirty="0" smtClean="0"/>
          </a:p>
          <a:p>
            <a:r>
              <a:rPr lang="en-US" sz="3200" dirty="0" err="1" smtClean="0"/>
              <a:t>Ralli</a:t>
            </a:r>
            <a:endParaRPr lang="en-US" sz="3200" dirty="0" smtClean="0"/>
          </a:p>
          <a:p>
            <a:r>
              <a:rPr lang="en-US" sz="3200" dirty="0" smtClean="0"/>
              <a:t>Sindhi </a:t>
            </a:r>
            <a:r>
              <a:rPr lang="en-US" sz="3200" dirty="0" err="1" smtClean="0"/>
              <a:t>topis</a:t>
            </a:r>
            <a:endParaRPr lang="en-US" sz="3200" dirty="0" smtClea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err="1" smtClean="0"/>
              <a:t>Hala</a:t>
            </a:r>
            <a:r>
              <a:rPr lang="en-US" sz="4400" dirty="0" smtClean="0"/>
              <a:t> Pottery</a:t>
            </a:r>
            <a:endParaRPr lang="en-US" sz="4400" dirty="0"/>
          </a:p>
        </p:txBody>
      </p:sp>
      <p:sp>
        <p:nvSpPr>
          <p:cNvPr id="5" name="Text Placeholder 4"/>
          <p:cNvSpPr>
            <a:spLocks noGrp="1"/>
          </p:cNvSpPr>
          <p:nvPr>
            <p:ph type="body" idx="1"/>
          </p:nvPr>
        </p:nvSpPr>
        <p:spPr>
          <a:xfrm>
            <a:off x="533400" y="5288641"/>
            <a:ext cx="4040188" cy="639762"/>
          </a:xfrm>
        </p:spPr>
        <p:txBody>
          <a:bodyPr>
            <a:noAutofit/>
          </a:bodyPr>
          <a:lstStyle/>
          <a:p>
            <a:r>
              <a:rPr lang="en-US" sz="3200" b="0" dirty="0" err="1" smtClean="0">
                <a:solidFill>
                  <a:schemeClr val="tx1"/>
                </a:solidFill>
              </a:rPr>
              <a:t>Hala</a:t>
            </a:r>
            <a:r>
              <a:rPr lang="en-US" sz="3200" b="0" dirty="0" smtClean="0">
                <a:solidFill>
                  <a:schemeClr val="tx1"/>
                </a:solidFill>
              </a:rPr>
              <a:t> is a town 30 km from Hyderabad</a:t>
            </a:r>
            <a:endParaRPr lang="en-US" sz="3200" b="0" dirty="0">
              <a:solidFill>
                <a:schemeClr val="tx1"/>
              </a:solidFill>
            </a:endParaRPr>
          </a:p>
        </p:txBody>
      </p:sp>
      <p:sp>
        <p:nvSpPr>
          <p:cNvPr id="7" name="Text Placeholder 6"/>
          <p:cNvSpPr>
            <a:spLocks noGrp="1"/>
          </p:cNvSpPr>
          <p:nvPr>
            <p:ph type="body" sz="half" idx="3"/>
          </p:nvPr>
        </p:nvSpPr>
        <p:spPr>
          <a:xfrm>
            <a:off x="4645025" y="609600"/>
            <a:ext cx="4041775" cy="1839912"/>
          </a:xfrm>
        </p:spPr>
        <p:txBody>
          <a:bodyPr>
            <a:noAutofit/>
          </a:bodyPr>
          <a:lstStyle/>
          <a:p>
            <a:r>
              <a:rPr lang="en-US" sz="3200" b="0" dirty="0" smtClean="0">
                <a:solidFill>
                  <a:schemeClr val="tx1"/>
                </a:solidFill>
              </a:rPr>
              <a:t>Blue pottery of </a:t>
            </a:r>
            <a:r>
              <a:rPr lang="en-US" sz="3200" b="0" dirty="0" err="1" smtClean="0">
                <a:solidFill>
                  <a:schemeClr val="tx1"/>
                </a:solidFill>
              </a:rPr>
              <a:t>Hala</a:t>
            </a:r>
            <a:r>
              <a:rPr lang="en-US" sz="3200" b="0" dirty="0" smtClean="0">
                <a:solidFill>
                  <a:schemeClr val="tx1"/>
                </a:solidFill>
              </a:rPr>
              <a:t> is very famous.</a:t>
            </a:r>
            <a:endParaRPr lang="en-US" sz="3200" b="0" dirty="0">
              <a:solidFill>
                <a:schemeClr val="tx1"/>
              </a:solidFill>
            </a:endParaRPr>
          </a:p>
        </p:txBody>
      </p:sp>
      <p:pic>
        <p:nvPicPr>
          <p:cNvPr id="14" name="Content Placeholder 13" descr="4vlcmdk21v1b9-77WCZY8be1Y-image.jpg"/>
          <p:cNvPicPr>
            <a:picLocks noGrp="1" noChangeAspect="1"/>
          </p:cNvPicPr>
          <p:nvPr>
            <p:ph sz="quarter" idx="2"/>
          </p:nvPr>
        </p:nvPicPr>
        <p:blipFill>
          <a:blip r:embed="rId3"/>
          <a:stretch>
            <a:fillRect/>
          </a:stretch>
        </p:blipFill>
        <p:spPr>
          <a:xfrm>
            <a:off x="381000" y="1371600"/>
            <a:ext cx="4040188" cy="3028720"/>
          </a:xfrm>
        </p:spPr>
      </p:pic>
      <p:pic>
        <p:nvPicPr>
          <p:cNvPr id="10" name="Content Placeholder 9" descr="blue pottery hala.jpg"/>
          <p:cNvPicPr>
            <a:picLocks noGrp="1" noChangeAspect="1"/>
          </p:cNvPicPr>
          <p:nvPr>
            <p:ph sz="quarter" idx="4"/>
          </p:nvPr>
        </p:nvPicPr>
        <p:blipFill>
          <a:blip r:embed="rId4"/>
          <a:stretch>
            <a:fillRect/>
          </a:stretch>
        </p:blipFill>
        <p:spPr>
          <a:xfrm>
            <a:off x="5240591" y="2459038"/>
            <a:ext cx="2850642" cy="3959225"/>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0"/>
            <a:ext cx="5029200" cy="2209800"/>
          </a:xfrm>
        </p:spPr>
        <p:txBody>
          <a:bodyPr>
            <a:normAutofit/>
          </a:bodyPr>
          <a:lstStyle/>
          <a:p>
            <a:pPr algn="l"/>
            <a:r>
              <a:rPr lang="en-US" sz="3200" dirty="0" smtClean="0"/>
              <a:t>Painting on tiles, wood and pottery </a:t>
            </a:r>
            <a:r>
              <a:rPr lang="en-US" sz="3200" dirty="0"/>
              <a:t>k</a:t>
            </a:r>
            <a:r>
              <a:rPr lang="en-US" sz="3200" dirty="0" smtClean="0"/>
              <a:t>nown as </a:t>
            </a:r>
            <a:r>
              <a:rPr lang="en-US" sz="3200" dirty="0" err="1" smtClean="0"/>
              <a:t>Kashi</a:t>
            </a:r>
            <a:r>
              <a:rPr lang="en-US" sz="2000" dirty="0" smtClean="0"/>
              <a:t/>
            </a:r>
            <a:br>
              <a:rPr lang="en-US" sz="2000" dirty="0" smtClean="0"/>
            </a:br>
            <a:r>
              <a:rPr lang="en-US" sz="2000" dirty="0" smtClean="0"/>
              <a:t/>
            </a:r>
            <a:br>
              <a:rPr lang="en-US" sz="2000" dirty="0" smtClean="0"/>
            </a:br>
            <a:endParaRPr lang="en-US" sz="2000" dirty="0"/>
          </a:p>
        </p:txBody>
      </p:sp>
      <p:pic>
        <p:nvPicPr>
          <p:cNvPr id="75778" name="Picture 2" descr="http://pakistaniat.com/images/kashi/m4.jpg"/>
          <p:cNvPicPr>
            <a:picLocks noChangeAspect="1" noChangeArrowheads="1"/>
          </p:cNvPicPr>
          <p:nvPr/>
        </p:nvPicPr>
        <p:blipFill>
          <a:blip r:embed="rId3"/>
          <a:srcRect/>
          <a:stretch>
            <a:fillRect/>
          </a:stretch>
        </p:blipFill>
        <p:spPr bwMode="auto">
          <a:xfrm>
            <a:off x="381000" y="3194391"/>
            <a:ext cx="4368800" cy="3276601"/>
          </a:xfrm>
          <a:prstGeom prst="rect">
            <a:avLst/>
          </a:prstGeom>
          <a:noFill/>
        </p:spPr>
      </p:pic>
      <p:pic>
        <p:nvPicPr>
          <p:cNvPr id="75780" name="Picture 4" descr="http://artswithculture.files.wordpress.com/2010/05/361125_com_pottery.jpg"/>
          <p:cNvPicPr>
            <a:picLocks noChangeAspect="1" noChangeArrowheads="1"/>
          </p:cNvPicPr>
          <p:nvPr/>
        </p:nvPicPr>
        <p:blipFill>
          <a:blip r:embed="rId4"/>
          <a:srcRect/>
          <a:stretch>
            <a:fillRect/>
          </a:stretch>
        </p:blipFill>
        <p:spPr bwMode="auto">
          <a:xfrm rot="5400000">
            <a:off x="4346294" y="1908117"/>
            <a:ext cx="5474381" cy="365137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l"/>
            <a:r>
              <a:rPr lang="en-US" dirty="0" err="1" smtClean="0"/>
              <a:t>Kashi</a:t>
            </a:r>
            <a:endParaRPr lang="en-US" dirty="0"/>
          </a:p>
        </p:txBody>
      </p:sp>
      <p:sp>
        <p:nvSpPr>
          <p:cNvPr id="8" name="Text Placeholder 7"/>
          <p:cNvSpPr>
            <a:spLocks noGrp="1"/>
          </p:cNvSpPr>
          <p:nvPr>
            <p:ph type="body" idx="1"/>
          </p:nvPr>
        </p:nvSpPr>
        <p:spPr>
          <a:xfrm>
            <a:off x="152400" y="2133600"/>
            <a:ext cx="4040188" cy="639762"/>
          </a:xfrm>
        </p:spPr>
        <p:txBody>
          <a:bodyPr>
            <a:normAutofit/>
          </a:bodyPr>
          <a:lstStyle/>
          <a:p>
            <a:r>
              <a:rPr lang="en-US" sz="3200" b="0" dirty="0" err="1" smtClean="0">
                <a:solidFill>
                  <a:schemeClr val="tx1"/>
                </a:solidFill>
              </a:rPr>
              <a:t>Kashi</a:t>
            </a:r>
            <a:r>
              <a:rPr lang="en-US" sz="3200" b="0" dirty="0" smtClean="0">
                <a:solidFill>
                  <a:schemeClr val="tx1"/>
                </a:solidFill>
              </a:rPr>
              <a:t> on pottery</a:t>
            </a:r>
            <a:endParaRPr lang="en-US" sz="3200" b="0" dirty="0">
              <a:solidFill>
                <a:schemeClr val="tx1"/>
              </a:solidFill>
            </a:endParaRPr>
          </a:p>
        </p:txBody>
      </p:sp>
      <p:sp>
        <p:nvSpPr>
          <p:cNvPr id="9" name="Text Placeholder 8"/>
          <p:cNvSpPr>
            <a:spLocks noGrp="1"/>
          </p:cNvSpPr>
          <p:nvPr>
            <p:ph type="body" sz="half" idx="3"/>
          </p:nvPr>
        </p:nvSpPr>
        <p:spPr>
          <a:xfrm>
            <a:off x="4953000" y="4038600"/>
            <a:ext cx="4041775" cy="639762"/>
          </a:xfrm>
        </p:spPr>
        <p:txBody>
          <a:bodyPr>
            <a:normAutofit/>
          </a:bodyPr>
          <a:lstStyle/>
          <a:p>
            <a:r>
              <a:rPr lang="en-US" sz="3200" b="0" dirty="0" err="1" smtClean="0">
                <a:solidFill>
                  <a:schemeClr val="tx1"/>
                </a:solidFill>
              </a:rPr>
              <a:t>Kashi</a:t>
            </a:r>
            <a:r>
              <a:rPr lang="en-US" sz="3200" b="0" dirty="0" smtClean="0">
                <a:solidFill>
                  <a:schemeClr val="tx1"/>
                </a:solidFill>
              </a:rPr>
              <a:t> on wood</a:t>
            </a:r>
            <a:endParaRPr lang="en-US" sz="3200" b="0" dirty="0">
              <a:solidFill>
                <a:schemeClr val="tx1"/>
              </a:solidFill>
            </a:endParaRPr>
          </a:p>
        </p:txBody>
      </p:sp>
      <p:pic>
        <p:nvPicPr>
          <p:cNvPr id="6" name="Content Placeholder 5" descr="kashi on wood.jpg"/>
          <p:cNvPicPr>
            <a:picLocks noGrp="1" noChangeAspect="1"/>
          </p:cNvPicPr>
          <p:nvPr>
            <p:ph sz="quarter" idx="2"/>
          </p:nvPr>
        </p:nvPicPr>
        <p:blipFill>
          <a:blip r:embed="rId3"/>
          <a:stretch>
            <a:fillRect/>
          </a:stretch>
        </p:blipFill>
        <p:spPr>
          <a:xfrm>
            <a:off x="4724400" y="381000"/>
            <a:ext cx="4041775" cy="3842147"/>
          </a:xfrm>
        </p:spPr>
      </p:pic>
      <p:pic>
        <p:nvPicPr>
          <p:cNvPr id="73730" name="Picture 2" descr="http://artswithculture.files.wordpress.com/2010/05/colors-of-multan-explored.jpg"/>
          <p:cNvPicPr>
            <a:picLocks noChangeAspect="1" noChangeArrowheads="1"/>
          </p:cNvPicPr>
          <p:nvPr/>
        </p:nvPicPr>
        <p:blipFill>
          <a:blip r:embed="rId4"/>
          <a:srcRect/>
          <a:stretch>
            <a:fillRect/>
          </a:stretch>
        </p:blipFill>
        <p:spPr bwMode="auto">
          <a:xfrm>
            <a:off x="114300" y="2819400"/>
            <a:ext cx="4762500" cy="3276601"/>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0" y="685800"/>
            <a:ext cx="5181600" cy="3581400"/>
          </a:xfrm>
        </p:spPr>
        <p:txBody>
          <a:bodyPr>
            <a:normAutofit/>
          </a:bodyPr>
          <a:lstStyle/>
          <a:p>
            <a:pPr algn="l"/>
            <a:r>
              <a:rPr lang="en-US" dirty="0" smtClean="0"/>
              <a:t>Susi – A fabric made in </a:t>
            </a:r>
            <a:r>
              <a:rPr lang="en-US" dirty="0" err="1" smtClean="0"/>
              <a:t>Sindh</a:t>
            </a:r>
            <a:endParaRPr lang="en-US" dirty="0"/>
          </a:p>
        </p:txBody>
      </p:sp>
      <p:pic>
        <p:nvPicPr>
          <p:cNvPr id="15" name="Content Placeholder 14" descr="sussi.jpg"/>
          <p:cNvPicPr>
            <a:picLocks noGrp="1" noChangeAspect="1"/>
          </p:cNvPicPr>
          <p:nvPr>
            <p:ph sz="quarter" idx="2"/>
          </p:nvPr>
        </p:nvPicPr>
        <p:blipFill>
          <a:blip r:embed="rId3"/>
          <a:stretch>
            <a:fillRect/>
          </a:stretch>
        </p:blipFill>
        <p:spPr>
          <a:xfrm>
            <a:off x="457200" y="685800"/>
            <a:ext cx="3326892" cy="5638800"/>
          </a:xfrm>
        </p:spPr>
      </p:pic>
      <p:pic>
        <p:nvPicPr>
          <p:cNvPr id="13" name="Content Placeholder 12" descr="sussi 2.jpg"/>
          <p:cNvPicPr>
            <a:picLocks noGrp="1" noChangeAspect="1"/>
          </p:cNvPicPr>
          <p:nvPr>
            <p:ph sz="quarter" idx="4"/>
          </p:nvPr>
        </p:nvPicPr>
        <p:blipFill>
          <a:blip r:embed="rId4"/>
          <a:stretch>
            <a:fillRect/>
          </a:stretch>
        </p:blipFill>
        <p:spPr>
          <a:xfrm>
            <a:off x="4038600" y="3657600"/>
            <a:ext cx="4756920" cy="253429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971800"/>
            <a:ext cx="4267200" cy="3886200"/>
          </a:xfrm>
        </p:spPr>
        <p:txBody>
          <a:bodyPr>
            <a:normAutofit/>
          </a:bodyPr>
          <a:lstStyle/>
          <a:p>
            <a:pPr algn="r"/>
            <a:r>
              <a:rPr lang="en-US" sz="3200" dirty="0" smtClean="0"/>
              <a:t>A mobile phone carrier made of Susi</a:t>
            </a:r>
            <a:endParaRPr lang="en-US" sz="3200" dirty="0"/>
          </a:p>
        </p:txBody>
      </p:sp>
      <p:pic>
        <p:nvPicPr>
          <p:cNvPr id="4" name="Content Placeholder 3" descr="sussi products.jpg"/>
          <p:cNvPicPr>
            <a:picLocks noGrp="1" noChangeAspect="1"/>
          </p:cNvPicPr>
          <p:nvPr>
            <p:ph idx="1"/>
          </p:nvPr>
        </p:nvPicPr>
        <p:blipFill>
          <a:blip r:embed="rId3"/>
          <a:stretch>
            <a:fillRect/>
          </a:stretch>
        </p:blipFill>
        <p:spPr>
          <a:xfrm>
            <a:off x="4648200" y="304800"/>
            <a:ext cx="3967825" cy="6357289"/>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4824" y="76200"/>
            <a:ext cx="7772400" cy="914400"/>
          </a:xfrm>
        </p:spPr>
        <p:txBody>
          <a:bodyPr>
            <a:noAutofit/>
          </a:bodyPr>
          <a:lstStyle/>
          <a:p>
            <a:r>
              <a:rPr lang="en-US" sz="4400" dirty="0" smtClean="0"/>
              <a:t>Typical </a:t>
            </a:r>
            <a:r>
              <a:rPr lang="en-US" sz="4400" dirty="0" err="1" smtClean="0"/>
              <a:t>Ajrak</a:t>
            </a:r>
            <a:r>
              <a:rPr lang="en-US" sz="4400" dirty="0" smtClean="0"/>
              <a:t> patterns and colors</a:t>
            </a:r>
            <a:endParaRPr lang="en-US" sz="4400" dirty="0"/>
          </a:p>
        </p:txBody>
      </p:sp>
      <p:pic>
        <p:nvPicPr>
          <p:cNvPr id="7" name="Content Placeholder 6" descr="ajrak.jpg"/>
          <p:cNvPicPr>
            <a:picLocks noGrp="1" noChangeAspect="1"/>
          </p:cNvPicPr>
          <p:nvPr>
            <p:ph sz="quarter" idx="2"/>
          </p:nvPr>
        </p:nvPicPr>
        <p:blipFill>
          <a:blip r:embed="rId3"/>
          <a:stretch>
            <a:fillRect/>
          </a:stretch>
        </p:blipFill>
        <p:spPr>
          <a:xfrm>
            <a:off x="304800" y="1905000"/>
            <a:ext cx="4824984" cy="4639408"/>
          </a:xfrm>
        </p:spPr>
      </p:pic>
      <p:pic>
        <p:nvPicPr>
          <p:cNvPr id="8" name="Content Placeholder 7" descr="ajrak 2.jpg"/>
          <p:cNvPicPr>
            <a:picLocks noGrp="1" noChangeAspect="1"/>
          </p:cNvPicPr>
          <p:nvPr>
            <p:ph sz="quarter" idx="4"/>
          </p:nvPr>
        </p:nvPicPr>
        <p:blipFill>
          <a:blip r:embed="rId4"/>
          <a:stretch>
            <a:fillRect/>
          </a:stretch>
        </p:blipFill>
        <p:spPr>
          <a:xfrm>
            <a:off x="5257800" y="1905000"/>
            <a:ext cx="3657600" cy="3974523"/>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638800"/>
            <a:ext cx="8229600" cy="1143000"/>
          </a:xfrm>
        </p:spPr>
        <p:txBody>
          <a:bodyPr>
            <a:normAutofit/>
          </a:bodyPr>
          <a:lstStyle/>
          <a:p>
            <a:r>
              <a:rPr lang="en-US" sz="2400" dirty="0" err="1" smtClean="0">
                <a:solidFill>
                  <a:schemeClr val="tx1"/>
                </a:solidFill>
              </a:rPr>
              <a:t>Ajrak</a:t>
            </a:r>
            <a:r>
              <a:rPr lang="en-US" sz="2400" dirty="0" smtClean="0">
                <a:solidFill>
                  <a:schemeClr val="tx1"/>
                </a:solidFill>
              </a:rPr>
              <a:t> used on cushions and bed spread as well</a:t>
            </a:r>
            <a:endParaRPr lang="en-US" sz="2400" dirty="0">
              <a:solidFill>
                <a:schemeClr val="tx1"/>
              </a:solidFill>
            </a:endParaRPr>
          </a:p>
        </p:txBody>
      </p:sp>
      <p:pic>
        <p:nvPicPr>
          <p:cNvPr id="9" name="Content Placeholder 8" descr="ajrak cushions.jpg"/>
          <p:cNvPicPr>
            <a:picLocks noGrp="1" noChangeAspect="1"/>
          </p:cNvPicPr>
          <p:nvPr>
            <p:ph sz="quarter" idx="2"/>
          </p:nvPr>
        </p:nvPicPr>
        <p:blipFill>
          <a:blip r:embed="rId3"/>
          <a:stretch>
            <a:fillRect/>
          </a:stretch>
        </p:blipFill>
        <p:spPr>
          <a:xfrm>
            <a:off x="110910" y="3200400"/>
            <a:ext cx="4461090" cy="2262989"/>
          </a:xfrm>
        </p:spPr>
      </p:pic>
      <p:pic>
        <p:nvPicPr>
          <p:cNvPr id="13" name="Content Placeholder 12" descr="ajrak used as bed spread.jpg"/>
          <p:cNvPicPr>
            <a:picLocks noGrp="1" noChangeAspect="1"/>
          </p:cNvPicPr>
          <p:nvPr>
            <p:ph sz="quarter" idx="4"/>
          </p:nvPr>
        </p:nvPicPr>
        <p:blipFill>
          <a:blip r:embed="rId4"/>
          <a:stretch>
            <a:fillRect/>
          </a:stretch>
        </p:blipFill>
        <p:spPr>
          <a:xfrm>
            <a:off x="4419600" y="1219200"/>
            <a:ext cx="4071756" cy="3048000"/>
          </a:xfrm>
        </p:spPr>
      </p:pic>
      <p:sp>
        <p:nvSpPr>
          <p:cNvPr id="5" name="Title 1"/>
          <p:cNvSpPr txBox="1">
            <a:spLocks/>
          </p:cNvSpPr>
          <p:nvPr/>
        </p:nvSpPr>
        <p:spPr>
          <a:xfrm>
            <a:off x="504824" y="304800"/>
            <a:ext cx="7772400" cy="914400"/>
          </a:xfrm>
          <a:prstGeom prst="rect">
            <a:avLst/>
          </a:prstGeom>
        </p:spPr>
        <p:txBody>
          <a:bodyPr vert="horz"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400" spc="-100" dirty="0" err="1" smtClean="0">
                <a:solidFill>
                  <a:schemeClr val="tx2">
                    <a:satMod val="200000"/>
                  </a:schemeClr>
                </a:solidFill>
                <a:latin typeface="+mj-lt"/>
                <a:ea typeface="+mj-ea"/>
                <a:cs typeface="+mj-cs"/>
              </a:rPr>
              <a:t>Ajrak</a:t>
            </a:r>
            <a:r>
              <a:rPr lang="en-US" sz="4400" spc="-100" dirty="0" smtClean="0">
                <a:solidFill>
                  <a:schemeClr val="tx2">
                    <a:satMod val="200000"/>
                  </a:schemeClr>
                </a:solidFill>
                <a:latin typeface="+mj-lt"/>
                <a:ea typeface="+mj-ea"/>
                <a:cs typeface="+mj-cs"/>
              </a:rPr>
              <a:t> in contemporary use</a:t>
            </a:r>
            <a:endParaRPr kumimoji="0" lang="en-US" sz="4400" b="0" i="0" u="none" strike="noStrike" kern="1200" cap="none" spc="-100" normalizeH="0" baseline="0" noProof="0" dirty="0">
              <a:ln>
                <a:noFill/>
              </a:ln>
              <a:solidFill>
                <a:schemeClr val="tx2">
                  <a:satMod val="200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229600" cy="1143000"/>
          </a:xfrm>
        </p:spPr>
        <p:txBody>
          <a:bodyPr>
            <a:normAutofit/>
          </a:bodyPr>
          <a:lstStyle/>
          <a:p>
            <a:r>
              <a:rPr lang="en-US" sz="4400" dirty="0" err="1" smtClean="0"/>
              <a:t>Ralli</a:t>
            </a:r>
            <a:r>
              <a:rPr lang="en-US" sz="4400" dirty="0" smtClean="0"/>
              <a:t> Patchwork quilt</a:t>
            </a:r>
            <a:endParaRPr lang="en-US" sz="4400" dirty="0"/>
          </a:p>
        </p:txBody>
      </p:sp>
      <p:pic>
        <p:nvPicPr>
          <p:cNvPr id="7" name="Content Placeholder 6" descr="rilli patchwork.jpg"/>
          <p:cNvPicPr>
            <a:picLocks noGrp="1" noChangeAspect="1"/>
          </p:cNvPicPr>
          <p:nvPr>
            <p:ph sz="quarter" idx="2"/>
          </p:nvPr>
        </p:nvPicPr>
        <p:blipFill>
          <a:blip r:embed="rId3"/>
          <a:stretch>
            <a:fillRect/>
          </a:stretch>
        </p:blipFill>
        <p:spPr>
          <a:xfrm>
            <a:off x="279400" y="2362200"/>
            <a:ext cx="4978400" cy="3733800"/>
          </a:xfrm>
        </p:spPr>
      </p:pic>
      <p:pic>
        <p:nvPicPr>
          <p:cNvPr id="8" name="Content Placeholder 7" descr="rilli patchwork quilt.jpg"/>
          <p:cNvPicPr>
            <a:picLocks noGrp="1" noChangeAspect="1"/>
          </p:cNvPicPr>
          <p:nvPr>
            <p:ph sz="quarter" idx="4"/>
          </p:nvPr>
        </p:nvPicPr>
        <p:blipFill>
          <a:blip r:embed="rId4"/>
          <a:stretch>
            <a:fillRect/>
          </a:stretch>
        </p:blipFill>
        <p:spPr>
          <a:xfrm rot="5400000">
            <a:off x="4554764" y="2340881"/>
            <a:ext cx="5216071" cy="35052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2000" dirty="0" smtClean="0"/>
              <a:t/>
            </a:r>
            <a:br>
              <a:rPr lang="en-US" sz="2000" dirty="0" smtClean="0"/>
            </a:br>
            <a:r>
              <a:rPr lang="en-US" sz="2800" dirty="0" smtClean="0"/>
              <a:t/>
            </a:r>
            <a:br>
              <a:rPr lang="en-US" sz="2800" dirty="0" smtClean="0"/>
            </a:br>
            <a:endParaRPr lang="en-US" sz="2800" dirty="0"/>
          </a:p>
        </p:txBody>
      </p:sp>
      <p:sp>
        <p:nvSpPr>
          <p:cNvPr id="5" name="Subtitle 4"/>
          <p:cNvSpPr>
            <a:spLocks noGrp="1"/>
          </p:cNvSpPr>
          <p:nvPr>
            <p:ph type="subTitle" idx="1"/>
          </p:nvPr>
        </p:nvSpPr>
        <p:spPr>
          <a:xfrm>
            <a:off x="1371600" y="1600200"/>
            <a:ext cx="6400800" cy="4038600"/>
          </a:xfrm>
        </p:spPr>
        <p:txBody>
          <a:bodyPr>
            <a:normAutofit/>
          </a:bodyPr>
          <a:lstStyle/>
          <a:p>
            <a:pPr algn="l">
              <a:buFont typeface="Arial" pitchFamily="34" charset="0"/>
              <a:buChar char="•"/>
            </a:pPr>
            <a:r>
              <a:rPr lang="en-US" sz="3600" dirty="0" smtClean="0">
                <a:solidFill>
                  <a:schemeClr val="tx1"/>
                </a:solidFill>
              </a:rPr>
              <a:t>According to one perception art and craft can only be determined  by exhibiting the work and what it means out and before the public especially through galleries, museums and publications. </a:t>
            </a:r>
          </a:p>
          <a:p>
            <a:endParaRPr lang="en-US" sz="2000" dirty="0"/>
          </a:p>
          <a:p>
            <a:endParaRPr lang="en-US"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Sindhi </a:t>
            </a:r>
            <a:r>
              <a:rPr lang="en-US" dirty="0" err="1" smtClean="0"/>
              <a:t>Topis</a:t>
            </a:r>
            <a:endParaRPr lang="en-US" dirty="0"/>
          </a:p>
        </p:txBody>
      </p:sp>
      <p:pic>
        <p:nvPicPr>
          <p:cNvPr id="61441" name="Picture 1"/>
          <p:cNvPicPr>
            <a:picLocks noChangeAspect="1" noChangeArrowheads="1"/>
          </p:cNvPicPr>
          <p:nvPr/>
        </p:nvPicPr>
        <p:blipFill>
          <a:blip r:embed="rId3"/>
          <a:srcRect l="3125" t="23958" r="36719" b="19792"/>
          <a:stretch>
            <a:fillRect/>
          </a:stretch>
        </p:blipFill>
        <p:spPr bwMode="auto">
          <a:xfrm>
            <a:off x="152400" y="1600200"/>
            <a:ext cx="5867400" cy="4114800"/>
          </a:xfrm>
          <a:prstGeom prst="rect">
            <a:avLst/>
          </a:prstGeom>
          <a:noFill/>
          <a:ln w="9525">
            <a:noFill/>
            <a:miter lim="800000"/>
            <a:headEnd/>
            <a:tailEnd/>
          </a:ln>
          <a:effectLst/>
        </p:spPr>
      </p:pic>
      <p:pic>
        <p:nvPicPr>
          <p:cNvPr id="61443" name="Picture 3" descr="http://hamzawholesale.com/images/yhst-60028183600056_2018_8776733%5B1%5D.jpg"/>
          <p:cNvPicPr>
            <a:picLocks noChangeAspect="1" noChangeArrowheads="1"/>
          </p:cNvPicPr>
          <p:nvPr/>
        </p:nvPicPr>
        <p:blipFill>
          <a:blip r:embed="rId4"/>
          <a:srcRect/>
          <a:stretch>
            <a:fillRect/>
          </a:stretch>
        </p:blipFill>
        <p:spPr bwMode="auto">
          <a:xfrm>
            <a:off x="6074353" y="3076574"/>
            <a:ext cx="2764847" cy="294322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Crafts of PUNJAB</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Crafts of Punjab</a:t>
            </a:r>
            <a:endParaRPr lang="en-US" sz="2800" dirty="0"/>
          </a:p>
        </p:txBody>
      </p:sp>
      <p:sp>
        <p:nvSpPr>
          <p:cNvPr id="3" name="Content Placeholder 2"/>
          <p:cNvSpPr>
            <a:spLocks noGrp="1"/>
          </p:cNvSpPr>
          <p:nvPr>
            <p:ph idx="1"/>
          </p:nvPr>
        </p:nvSpPr>
        <p:spPr>
          <a:xfrm>
            <a:off x="914400" y="990600"/>
            <a:ext cx="7772400" cy="5364960"/>
          </a:xfrm>
        </p:spPr>
        <p:txBody>
          <a:bodyPr>
            <a:noAutofit/>
          </a:bodyPr>
          <a:lstStyle/>
          <a:p>
            <a:r>
              <a:rPr lang="en-US" sz="2400" dirty="0" err="1" smtClean="0"/>
              <a:t>Phulkari</a:t>
            </a:r>
            <a:endParaRPr lang="en-US" sz="2400" dirty="0" smtClean="0"/>
          </a:p>
          <a:p>
            <a:r>
              <a:rPr lang="en-US" sz="2400" dirty="0" smtClean="0"/>
              <a:t>Wood work</a:t>
            </a:r>
          </a:p>
          <a:p>
            <a:r>
              <a:rPr lang="en-US" sz="2400" dirty="0" smtClean="0"/>
              <a:t>Wooden architecture of </a:t>
            </a:r>
            <a:r>
              <a:rPr lang="en-US" sz="2400" dirty="0" err="1" smtClean="0"/>
              <a:t>Chiniot</a:t>
            </a:r>
            <a:endParaRPr lang="en-US" sz="2400" dirty="0" smtClean="0"/>
          </a:p>
          <a:p>
            <a:r>
              <a:rPr lang="en-US" sz="2400" dirty="0" smtClean="0"/>
              <a:t>Truck art</a:t>
            </a:r>
          </a:p>
          <a:p>
            <a:r>
              <a:rPr lang="en-US" sz="2400" dirty="0" err="1" smtClean="0"/>
              <a:t>Khussa</a:t>
            </a:r>
            <a:endParaRPr lang="en-US" sz="2400" dirty="0" smtClean="0"/>
          </a:p>
          <a:p>
            <a:r>
              <a:rPr lang="en-US" sz="2400" dirty="0" err="1" smtClean="0"/>
              <a:t>Piris</a:t>
            </a:r>
            <a:endParaRPr lang="en-US" sz="2400" dirty="0" smtClean="0"/>
          </a:p>
          <a:p>
            <a:r>
              <a:rPr lang="en-US" sz="2400" dirty="0" err="1" smtClean="0"/>
              <a:t>Parandis</a:t>
            </a:r>
            <a:endParaRPr lang="en-US" sz="2400" dirty="0" smtClean="0"/>
          </a:p>
          <a:p>
            <a:r>
              <a:rPr lang="en-US" sz="2400" dirty="0" err="1" smtClean="0"/>
              <a:t>Lungi</a:t>
            </a:r>
            <a:endParaRPr lang="en-US" sz="2400" dirty="0" smtClean="0"/>
          </a:p>
          <a:p>
            <a:r>
              <a:rPr lang="en-US" sz="2400" dirty="0" smtClean="0"/>
              <a:t>Rag dolls</a:t>
            </a:r>
          </a:p>
          <a:p>
            <a:r>
              <a:rPr lang="en-US" sz="2400" dirty="0" smtClean="0"/>
              <a:t>Jewelry of Punjab</a:t>
            </a:r>
          </a:p>
          <a:p>
            <a:r>
              <a:rPr lang="en-US" sz="2400" dirty="0" err="1" smtClean="0"/>
              <a:t>Gota</a:t>
            </a:r>
            <a:r>
              <a:rPr lang="en-US" sz="2400" dirty="0" smtClean="0"/>
              <a:t> </a:t>
            </a:r>
            <a:r>
              <a:rPr lang="en-US" sz="2400" dirty="0" err="1" smtClean="0"/>
              <a:t>Kinari</a:t>
            </a:r>
            <a:r>
              <a:rPr lang="en-US" sz="2400" dirty="0" smtClean="0"/>
              <a:t> of Multan</a:t>
            </a:r>
          </a:p>
          <a:p>
            <a:r>
              <a:rPr lang="en-US" sz="2400" dirty="0" smtClean="0"/>
              <a:t>Basketry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1143000"/>
          </a:xfrm>
        </p:spPr>
        <p:txBody>
          <a:bodyPr>
            <a:normAutofit fontScale="90000"/>
          </a:bodyPr>
          <a:lstStyle/>
          <a:p>
            <a:r>
              <a:rPr lang="en-US" sz="3600" dirty="0" smtClean="0"/>
              <a:t/>
            </a:r>
            <a:br>
              <a:rPr lang="en-US" sz="3600" dirty="0" smtClean="0"/>
            </a:br>
            <a:r>
              <a:rPr lang="en-US" sz="3600" dirty="0" err="1" smtClean="0"/>
              <a:t>Phulkari</a:t>
            </a:r>
            <a:endParaRPr lang="en-US" sz="3600" dirty="0"/>
          </a:p>
        </p:txBody>
      </p:sp>
      <p:pic>
        <p:nvPicPr>
          <p:cNvPr id="5" name="Content Placeholder 4" descr="phulkari2.jpg"/>
          <p:cNvPicPr>
            <a:picLocks noGrp="1" noChangeAspect="1"/>
          </p:cNvPicPr>
          <p:nvPr>
            <p:ph sz="quarter" idx="2"/>
          </p:nvPr>
        </p:nvPicPr>
        <p:blipFill>
          <a:blip r:embed="rId3"/>
          <a:stretch>
            <a:fillRect/>
          </a:stretch>
        </p:blipFill>
        <p:spPr>
          <a:xfrm>
            <a:off x="228600" y="1371600"/>
            <a:ext cx="4071938" cy="3429000"/>
          </a:xfrm>
        </p:spPr>
      </p:pic>
      <p:pic>
        <p:nvPicPr>
          <p:cNvPr id="1026" name="Picture 2" descr="C:\Documents and Settings\NCA Lahore\Desktop\untitled1.bmp"/>
          <p:cNvPicPr>
            <a:picLocks noChangeAspect="1" noChangeArrowheads="1"/>
          </p:cNvPicPr>
          <p:nvPr/>
        </p:nvPicPr>
        <p:blipFill>
          <a:blip r:embed="rId4"/>
          <a:srcRect/>
          <a:stretch>
            <a:fillRect/>
          </a:stretch>
        </p:blipFill>
        <p:spPr bwMode="auto">
          <a:xfrm>
            <a:off x="4419600" y="3276600"/>
            <a:ext cx="4575638" cy="3048001"/>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Documents and Settings\NCA Lahore\Desktop\untitled.bmp"/>
          <p:cNvPicPr>
            <a:picLocks noChangeAspect="1" noChangeArrowheads="1"/>
          </p:cNvPicPr>
          <p:nvPr/>
        </p:nvPicPr>
        <p:blipFill>
          <a:blip r:embed="rId2"/>
          <a:srcRect/>
          <a:stretch>
            <a:fillRect/>
          </a:stretch>
        </p:blipFill>
        <p:spPr bwMode="auto">
          <a:xfrm>
            <a:off x="401181" y="762000"/>
            <a:ext cx="8590419" cy="5686425"/>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Wedding </a:t>
            </a:r>
            <a:r>
              <a:rPr lang="en-US" sz="3200" dirty="0" err="1" smtClean="0"/>
              <a:t>Phulkari</a:t>
            </a:r>
            <a:r>
              <a:rPr lang="en-US" sz="3200" dirty="0" smtClean="0"/>
              <a:t> given in dowry and stitched by household women</a:t>
            </a:r>
            <a:endParaRPr lang="en-US" sz="3200" dirty="0"/>
          </a:p>
        </p:txBody>
      </p:sp>
      <p:pic>
        <p:nvPicPr>
          <p:cNvPr id="4" name="Content Placeholder 3" descr="phulkari wedding shawl.jpg"/>
          <p:cNvPicPr>
            <a:picLocks noGrp="1" noChangeAspect="1"/>
          </p:cNvPicPr>
          <p:nvPr>
            <p:ph idx="1"/>
          </p:nvPr>
        </p:nvPicPr>
        <p:blipFill>
          <a:blip r:embed="rId3">
            <a:clrChange>
              <a:clrFrom>
                <a:srgbClr val="FCFCFC"/>
              </a:clrFrom>
              <a:clrTo>
                <a:srgbClr val="FCFCFC">
                  <a:alpha val="0"/>
                </a:srgbClr>
              </a:clrTo>
            </a:clrChange>
          </a:blip>
          <a:stretch>
            <a:fillRect/>
          </a:stretch>
        </p:blipFill>
        <p:spPr>
          <a:xfrm>
            <a:off x="0" y="1219200"/>
            <a:ext cx="9067800" cy="5440679"/>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pPr algn="l"/>
            <a:r>
              <a:rPr lang="en-US" dirty="0" smtClean="0"/>
              <a:t>Wood work</a:t>
            </a:r>
            <a:endParaRPr lang="en-US" dirty="0"/>
          </a:p>
        </p:txBody>
      </p:sp>
      <p:sp>
        <p:nvSpPr>
          <p:cNvPr id="14" name="Text Placeholder 13"/>
          <p:cNvSpPr>
            <a:spLocks noGrp="1"/>
          </p:cNvSpPr>
          <p:nvPr>
            <p:ph type="body" idx="1"/>
          </p:nvPr>
        </p:nvSpPr>
        <p:spPr>
          <a:xfrm>
            <a:off x="304800" y="4343400"/>
            <a:ext cx="4040188" cy="639762"/>
          </a:xfrm>
        </p:spPr>
        <p:txBody>
          <a:bodyPr>
            <a:noAutofit/>
          </a:bodyPr>
          <a:lstStyle/>
          <a:p>
            <a:r>
              <a:rPr lang="en-US" sz="1800" dirty="0" smtClean="0">
                <a:solidFill>
                  <a:schemeClr val="tx1"/>
                </a:solidFill>
              </a:rPr>
              <a:t>WOODEN BOX WITH BRASS INLAY</a:t>
            </a:r>
            <a:endParaRPr lang="en-US" sz="1800" dirty="0">
              <a:solidFill>
                <a:schemeClr val="tx1"/>
              </a:solidFill>
            </a:endParaRPr>
          </a:p>
        </p:txBody>
      </p:sp>
      <p:sp>
        <p:nvSpPr>
          <p:cNvPr id="11" name="Text Placeholder 10"/>
          <p:cNvSpPr>
            <a:spLocks noGrp="1"/>
          </p:cNvSpPr>
          <p:nvPr>
            <p:ph type="body" sz="half" idx="3"/>
          </p:nvPr>
        </p:nvSpPr>
        <p:spPr/>
        <p:txBody>
          <a:bodyPr/>
          <a:lstStyle/>
          <a:p>
            <a:r>
              <a:rPr lang="en-US" b="0" dirty="0" smtClean="0"/>
              <a:t>Wooden inlay box</a:t>
            </a:r>
            <a:endParaRPr lang="en-US" b="0" dirty="0"/>
          </a:p>
        </p:txBody>
      </p:sp>
      <p:pic>
        <p:nvPicPr>
          <p:cNvPr id="54274" name="Picture 2" descr="http://www.rosewood.com.pk/camhead/pics/dsc_0999.jpg"/>
          <p:cNvPicPr>
            <a:picLocks noChangeAspect="1" noChangeArrowheads="1"/>
          </p:cNvPicPr>
          <p:nvPr/>
        </p:nvPicPr>
        <p:blipFill>
          <a:blip r:embed="rId3"/>
          <a:srcRect/>
          <a:stretch>
            <a:fillRect/>
          </a:stretch>
        </p:blipFill>
        <p:spPr bwMode="auto">
          <a:xfrm>
            <a:off x="4583876" y="0"/>
            <a:ext cx="4560124" cy="6858000"/>
          </a:xfrm>
          <a:prstGeom prst="rect">
            <a:avLst/>
          </a:prstGeom>
          <a:noFill/>
        </p:spPr>
      </p:pic>
      <p:pic>
        <p:nvPicPr>
          <p:cNvPr id="54275" name="Picture 3"/>
          <p:cNvPicPr>
            <a:picLocks noChangeAspect="1" noChangeArrowheads="1"/>
          </p:cNvPicPr>
          <p:nvPr/>
        </p:nvPicPr>
        <p:blipFill>
          <a:blip r:embed="rId4">
            <a:clrChange>
              <a:clrFrom>
                <a:srgbClr val="FFFFFF"/>
              </a:clrFrom>
              <a:clrTo>
                <a:srgbClr val="FFFFFF">
                  <a:alpha val="0"/>
                </a:srgbClr>
              </a:clrTo>
            </a:clrChange>
          </a:blip>
          <a:srcRect l="3125" t="16667" r="56250" b="34375"/>
          <a:stretch>
            <a:fillRect/>
          </a:stretch>
        </p:blipFill>
        <p:spPr bwMode="auto">
          <a:xfrm>
            <a:off x="304800" y="990600"/>
            <a:ext cx="3962400" cy="3581400"/>
          </a:xfrm>
          <a:prstGeom prst="rect">
            <a:avLst/>
          </a:prstGeom>
          <a:ln>
            <a:noFill/>
          </a:ln>
          <a:effectLst>
            <a:softEdge rad="112500"/>
          </a:effectLst>
        </p:spPr>
      </p:pic>
      <p:pic>
        <p:nvPicPr>
          <p:cNvPr id="75777" name="Picture 1"/>
          <p:cNvPicPr>
            <a:picLocks noChangeAspect="1" noChangeArrowheads="1"/>
          </p:cNvPicPr>
          <p:nvPr/>
        </p:nvPicPr>
        <p:blipFill>
          <a:blip r:embed="rId5"/>
          <a:srcRect l="2344" t="23958" r="71094" b="51042"/>
          <a:stretch>
            <a:fillRect/>
          </a:stretch>
        </p:blipFill>
        <p:spPr bwMode="auto">
          <a:xfrm>
            <a:off x="1905000" y="4876800"/>
            <a:ext cx="2590800" cy="1828800"/>
          </a:xfrm>
          <a:prstGeom prst="rect">
            <a:avLst/>
          </a:prstGeom>
          <a:noFill/>
          <a:ln w="9525">
            <a:noFill/>
            <a:miter lim="800000"/>
            <a:headEnd/>
            <a:tailEnd/>
          </a:ln>
          <a:effectLst/>
        </p:spPr>
      </p:pic>
      <p:sp>
        <p:nvSpPr>
          <p:cNvPr id="8" name="Text Placeholder 13"/>
          <p:cNvSpPr txBox="1">
            <a:spLocks/>
          </p:cNvSpPr>
          <p:nvPr/>
        </p:nvSpPr>
        <p:spPr>
          <a:xfrm>
            <a:off x="685800" y="5715000"/>
            <a:ext cx="1143000" cy="914400"/>
          </a:xfrm>
          <a:prstGeom prst="rect">
            <a:avLst/>
          </a:prstGeom>
        </p:spPr>
        <p:txBody>
          <a:bodyPr vert="horz" anchor="ctr">
            <a:noAutofit/>
          </a:bodyPr>
          <a:lstStyle/>
          <a:p>
            <a:pPr marL="73152" marR="0" lvl="0" indent="0" algn="r" defTabSz="914400" rtl="0" eaLnBrk="1" fontAlgn="auto" latinLnBrk="0" hangingPunct="1">
              <a:lnSpc>
                <a:spcPct val="100000"/>
              </a:lnSpc>
              <a:spcBef>
                <a:spcPts val="700"/>
              </a:spcBef>
              <a:spcAft>
                <a:spcPts val="0"/>
              </a:spcAft>
              <a:buClr>
                <a:schemeClr val="tx2"/>
              </a:buClr>
              <a:buSzPct val="95000"/>
              <a:buFont typeface="Wingdings"/>
              <a:buNone/>
              <a:tabLst/>
              <a:defRPr/>
            </a:pPr>
            <a:r>
              <a:rPr kumimoji="0" lang="en-US" sz="1800" b="1" i="0" u="none" strike="noStrike" kern="1200" cap="none" spc="0" normalizeH="0" baseline="0" noProof="0" dirty="0" smtClean="0">
                <a:ln>
                  <a:noFill/>
                </a:ln>
                <a:effectLst/>
                <a:uLnTx/>
                <a:uFillTx/>
                <a:latin typeface="+mn-lt"/>
                <a:ea typeface="+mn-ea"/>
                <a:cs typeface="+mn-cs"/>
              </a:rPr>
              <a:t>HAND CARVED</a:t>
            </a:r>
            <a:endParaRPr kumimoji="0" lang="en-US" sz="1800" b="1" i="0" u="none" strike="noStrike" kern="1200" cap="none" spc="0" normalizeH="0" baseline="0" noProof="0" dirty="0">
              <a:ln>
                <a:noFill/>
              </a:ln>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18" name="Picture 2" descr="http://farm1.static.flickr.com/135/328438717_6a3719ae4c_o.jpg"/>
          <p:cNvPicPr>
            <a:picLocks noChangeAspect="1" noChangeArrowheads="1"/>
          </p:cNvPicPr>
          <p:nvPr/>
        </p:nvPicPr>
        <p:blipFill>
          <a:blip r:embed="rId2"/>
          <a:srcRect/>
          <a:stretch>
            <a:fillRect/>
          </a:stretch>
        </p:blipFill>
        <p:spPr bwMode="auto">
          <a:xfrm>
            <a:off x="0" y="0"/>
            <a:ext cx="9040678" cy="6858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0"/>
            <a:ext cx="3733800" cy="2286000"/>
          </a:xfrm>
        </p:spPr>
        <p:txBody>
          <a:bodyPr/>
          <a:lstStyle/>
          <a:p>
            <a:pPr algn="l"/>
            <a:r>
              <a:rPr lang="en-US" dirty="0" smtClean="0"/>
              <a:t>Wooden Craft In Architecture</a:t>
            </a:r>
            <a:endParaRPr lang="en-US" dirty="0"/>
          </a:p>
        </p:txBody>
      </p:sp>
      <p:pic>
        <p:nvPicPr>
          <p:cNvPr id="108546" name="Picture 2"/>
          <p:cNvPicPr>
            <a:picLocks noChangeAspect="1" noChangeArrowheads="1"/>
          </p:cNvPicPr>
          <p:nvPr/>
        </p:nvPicPr>
        <p:blipFill>
          <a:blip r:embed="rId2"/>
          <a:srcRect l="1834" t="25000" r="36719" b="15625"/>
          <a:stretch>
            <a:fillRect/>
          </a:stretch>
        </p:blipFill>
        <p:spPr bwMode="auto">
          <a:xfrm>
            <a:off x="304800" y="262466"/>
            <a:ext cx="5105400" cy="3699934"/>
          </a:xfrm>
          <a:prstGeom prst="rect">
            <a:avLst/>
          </a:prstGeom>
          <a:noFill/>
          <a:ln w="9525">
            <a:noFill/>
            <a:miter lim="800000"/>
            <a:headEnd/>
            <a:tailEnd/>
          </a:ln>
          <a:effectLst/>
        </p:spPr>
      </p:pic>
      <p:pic>
        <p:nvPicPr>
          <p:cNvPr id="9" name="Picture 3"/>
          <p:cNvPicPr>
            <a:picLocks noChangeAspect="1" noChangeArrowheads="1"/>
          </p:cNvPicPr>
          <p:nvPr/>
        </p:nvPicPr>
        <p:blipFill>
          <a:blip r:embed="rId3"/>
          <a:srcRect l="2109" t="23958" r="36719" b="15625"/>
          <a:stretch>
            <a:fillRect/>
          </a:stretch>
        </p:blipFill>
        <p:spPr bwMode="auto">
          <a:xfrm>
            <a:off x="4267200" y="3505200"/>
            <a:ext cx="4419600" cy="3273778"/>
          </a:xfrm>
          <a:prstGeom prst="rect">
            <a:avLst/>
          </a:prstGeom>
          <a:noFill/>
          <a:ln w="9525">
            <a:noFill/>
            <a:miter lim="800000"/>
            <a:headEnd/>
            <a:tailEnd/>
          </a:ln>
          <a:effectLst/>
        </p:spPr>
      </p:pic>
      <p:pic>
        <p:nvPicPr>
          <p:cNvPr id="108549" name="Picture 5" descr="http://wondersofpakistan.files.wordpress.com/2009/05/image_7_wood-carving-enterance-ceiling2.jpg?w=376&amp;h=250"/>
          <p:cNvPicPr>
            <a:picLocks noChangeAspect="1" noChangeArrowheads="1"/>
          </p:cNvPicPr>
          <p:nvPr/>
        </p:nvPicPr>
        <p:blipFill>
          <a:blip r:embed="rId4"/>
          <a:srcRect/>
          <a:stretch>
            <a:fillRect/>
          </a:stretch>
        </p:blipFill>
        <p:spPr bwMode="auto">
          <a:xfrm>
            <a:off x="381000" y="4114800"/>
            <a:ext cx="3581400" cy="238125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Wood Craft In Truck Art</a:t>
            </a:r>
            <a:endParaRPr lang="en-US" dirty="0"/>
          </a:p>
        </p:txBody>
      </p:sp>
      <p:pic>
        <p:nvPicPr>
          <p:cNvPr id="109570" name="Picture 2"/>
          <p:cNvPicPr>
            <a:picLocks noChangeAspect="1" noChangeArrowheads="1"/>
          </p:cNvPicPr>
          <p:nvPr/>
        </p:nvPicPr>
        <p:blipFill>
          <a:blip r:embed="rId2"/>
          <a:srcRect l="28906" t="14583" r="28906" b="11458"/>
          <a:stretch>
            <a:fillRect/>
          </a:stretch>
        </p:blipFill>
        <p:spPr bwMode="auto">
          <a:xfrm>
            <a:off x="457200" y="1143000"/>
            <a:ext cx="4114800" cy="5410200"/>
          </a:xfrm>
          <a:prstGeom prst="rect">
            <a:avLst/>
          </a:prstGeom>
          <a:noFill/>
          <a:ln w="9525">
            <a:solidFill>
              <a:schemeClr val="tx1"/>
            </a:solidFill>
            <a:miter lim="800000"/>
            <a:headEnd/>
            <a:tailEnd/>
          </a:ln>
          <a:effectLst/>
        </p:spPr>
      </p:pic>
      <p:sp>
        <p:nvSpPr>
          <p:cNvPr id="8" name="Rectangle 7"/>
          <p:cNvSpPr/>
          <p:nvPr/>
        </p:nvSpPr>
        <p:spPr>
          <a:xfrm>
            <a:off x="3048000" y="2362200"/>
            <a:ext cx="1219200" cy="32766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4267200" y="3886200"/>
            <a:ext cx="1066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09571" name="Picture 3"/>
          <p:cNvPicPr>
            <a:picLocks noChangeAspect="1" noChangeArrowheads="1"/>
          </p:cNvPicPr>
          <p:nvPr/>
        </p:nvPicPr>
        <p:blipFill>
          <a:blip r:embed="rId2"/>
          <a:srcRect l="56250" t="35417" r="32813" b="25000"/>
          <a:stretch>
            <a:fillRect/>
          </a:stretch>
        </p:blipFill>
        <p:spPr bwMode="auto">
          <a:xfrm>
            <a:off x="5486400" y="1219200"/>
            <a:ext cx="1905000" cy="51707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686800" cy="7391400"/>
          </a:xfrm>
        </p:spPr>
        <p:txBody>
          <a:bodyPr>
            <a:normAutofit fontScale="40000" lnSpcReduction="20000"/>
          </a:bodyPr>
          <a:lstStyle/>
          <a:p>
            <a:pPr>
              <a:lnSpc>
                <a:spcPct val="150000"/>
              </a:lnSpc>
              <a:buNone/>
            </a:pPr>
            <a:endParaRPr lang="en-US" sz="2000" dirty="0" smtClean="0"/>
          </a:p>
          <a:p>
            <a:pPr>
              <a:lnSpc>
                <a:spcPct val="150000"/>
              </a:lnSpc>
            </a:pPr>
            <a:r>
              <a:rPr lang="en-US" sz="7000" dirty="0" smtClean="0"/>
              <a:t>When we judge craft or art to be high or low this opinionated stance stunts the economic, democratic, social and cultural growth of a craftsperson.</a:t>
            </a:r>
          </a:p>
          <a:p>
            <a:pPr>
              <a:lnSpc>
                <a:spcPct val="150000"/>
              </a:lnSpc>
              <a:buNone/>
            </a:pPr>
            <a:endParaRPr lang="en-US" sz="5700" dirty="0" smtClean="0"/>
          </a:p>
          <a:p>
            <a:pPr>
              <a:lnSpc>
                <a:spcPct val="150000"/>
              </a:lnSpc>
            </a:pPr>
            <a:r>
              <a:rPr lang="en-US" sz="9000" dirty="0" smtClean="0"/>
              <a:t>The definition of design, craft and art over the last two hundred years have changed and so has  their status in the domain of art and craft. Craft is now occupying an integral position within fine art, fashion, architecture and industrial design.</a:t>
            </a:r>
            <a:endParaRPr lang="en-US" sz="9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0"/>
            <a:ext cx="3429000" cy="2773362"/>
          </a:xfrm>
        </p:spPr>
        <p:txBody>
          <a:bodyPr>
            <a:normAutofit/>
          </a:bodyPr>
          <a:lstStyle/>
          <a:p>
            <a:pPr algn="r"/>
            <a:r>
              <a:rPr lang="en-US" dirty="0" err="1" smtClean="0"/>
              <a:t>Khussas</a:t>
            </a:r>
            <a:r>
              <a:rPr lang="en-US" dirty="0" smtClean="0"/>
              <a:t> of Punjab</a:t>
            </a:r>
            <a:endParaRPr lang="en-US" dirty="0"/>
          </a:p>
        </p:txBody>
      </p:sp>
      <p:pic>
        <p:nvPicPr>
          <p:cNvPr id="52227" name="Picture 3"/>
          <p:cNvPicPr>
            <a:picLocks noChangeAspect="1" noChangeArrowheads="1"/>
          </p:cNvPicPr>
          <p:nvPr/>
        </p:nvPicPr>
        <p:blipFill>
          <a:blip r:embed="rId3"/>
          <a:srcRect l="3906" t="28125" r="38281" b="36458"/>
          <a:stretch>
            <a:fillRect/>
          </a:stretch>
        </p:blipFill>
        <p:spPr bwMode="auto">
          <a:xfrm>
            <a:off x="0" y="457200"/>
            <a:ext cx="5638800" cy="2590800"/>
          </a:xfrm>
          <a:prstGeom prst="rect">
            <a:avLst/>
          </a:prstGeom>
          <a:noFill/>
          <a:ln w="9525">
            <a:noFill/>
            <a:miter lim="800000"/>
            <a:headEnd/>
            <a:tailEnd/>
          </a:ln>
          <a:effectLst/>
        </p:spPr>
      </p:pic>
      <p:pic>
        <p:nvPicPr>
          <p:cNvPr id="52225" name="Picture 1"/>
          <p:cNvPicPr>
            <a:picLocks noChangeAspect="1" noChangeArrowheads="1"/>
          </p:cNvPicPr>
          <p:nvPr/>
        </p:nvPicPr>
        <p:blipFill>
          <a:blip r:embed="rId4"/>
          <a:srcRect l="4688" t="27083" r="38281" b="21875"/>
          <a:stretch>
            <a:fillRect/>
          </a:stretch>
        </p:blipFill>
        <p:spPr bwMode="auto">
          <a:xfrm>
            <a:off x="3581400" y="2895600"/>
            <a:ext cx="5562600" cy="3733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l="1562" t="35863" r="35938" b="13542"/>
          <a:stretch>
            <a:fillRect/>
          </a:stretch>
        </p:blipFill>
        <p:spPr bwMode="auto">
          <a:xfrm>
            <a:off x="3581400" y="3162300"/>
            <a:ext cx="5334000" cy="3238500"/>
          </a:xfrm>
          <a:prstGeom prst="rect">
            <a:avLst/>
          </a:prstGeom>
          <a:noFill/>
          <a:ln w="9525">
            <a:noFill/>
            <a:miter lim="800000"/>
            <a:headEnd/>
            <a:tailEnd/>
          </a:ln>
          <a:effectLst/>
        </p:spPr>
      </p:pic>
      <p:pic>
        <p:nvPicPr>
          <p:cNvPr id="112643" name="Picture 3"/>
          <p:cNvPicPr>
            <a:picLocks noChangeAspect="1" noChangeArrowheads="1"/>
          </p:cNvPicPr>
          <p:nvPr/>
        </p:nvPicPr>
        <p:blipFill>
          <a:blip r:embed="rId3"/>
          <a:srcRect l="3125" t="11458" r="36719" b="7292"/>
          <a:stretch>
            <a:fillRect/>
          </a:stretch>
        </p:blipFill>
        <p:spPr bwMode="auto">
          <a:xfrm>
            <a:off x="304800" y="1024742"/>
            <a:ext cx="3464169" cy="35091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err="1" smtClean="0"/>
              <a:t>Piris</a:t>
            </a:r>
            <a:r>
              <a:rPr lang="en-US" dirty="0" smtClean="0"/>
              <a:t> of Punjab</a:t>
            </a:r>
            <a:endParaRPr lang="en-US" dirty="0"/>
          </a:p>
        </p:txBody>
      </p:sp>
      <p:pic>
        <p:nvPicPr>
          <p:cNvPr id="7" name="Content Placeholder 6" descr="ChairPunj1.jpg"/>
          <p:cNvPicPr>
            <a:picLocks noGrp="1" noChangeAspect="1"/>
          </p:cNvPicPr>
          <p:nvPr>
            <p:ph sz="quarter" idx="2"/>
          </p:nvPr>
        </p:nvPicPr>
        <p:blipFill>
          <a:blip r:embed="rId3"/>
          <a:stretch>
            <a:fillRect/>
          </a:stretch>
        </p:blipFill>
        <p:spPr>
          <a:xfrm>
            <a:off x="5071175" y="279459"/>
            <a:ext cx="3768025" cy="6121341"/>
          </a:xfrm>
        </p:spPr>
      </p:pic>
      <p:pic>
        <p:nvPicPr>
          <p:cNvPr id="8" name="Content Placeholder 7" descr="pirhis of Punjab.jpg"/>
          <p:cNvPicPr>
            <a:picLocks noGrp="1" noChangeAspect="1"/>
          </p:cNvPicPr>
          <p:nvPr>
            <p:ph sz="quarter" idx="4"/>
          </p:nvPr>
        </p:nvPicPr>
        <p:blipFill>
          <a:blip r:embed="rId4"/>
          <a:stretch>
            <a:fillRect/>
          </a:stretch>
        </p:blipFill>
        <p:spPr>
          <a:xfrm>
            <a:off x="457200" y="1676400"/>
            <a:ext cx="4267200" cy="4702629"/>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Parandis</a:t>
            </a:r>
            <a:r>
              <a:rPr lang="en-US" dirty="0" smtClean="0"/>
              <a:t> made in Punjab</a:t>
            </a:r>
            <a:endParaRPr lang="en-US" dirty="0"/>
          </a:p>
        </p:txBody>
      </p:sp>
      <p:pic>
        <p:nvPicPr>
          <p:cNvPr id="48129" name="Picture 1"/>
          <p:cNvPicPr>
            <a:picLocks noChangeAspect="1" noChangeArrowheads="1"/>
          </p:cNvPicPr>
          <p:nvPr/>
        </p:nvPicPr>
        <p:blipFill>
          <a:blip r:embed="rId3"/>
          <a:srcRect l="16406" t="27083" r="49219" b="18750"/>
          <a:stretch>
            <a:fillRect/>
          </a:stretch>
        </p:blipFill>
        <p:spPr bwMode="auto">
          <a:xfrm>
            <a:off x="123092" y="1676400"/>
            <a:ext cx="3610708" cy="4267200"/>
          </a:xfrm>
          <a:prstGeom prst="rect">
            <a:avLst/>
          </a:prstGeom>
          <a:noFill/>
          <a:ln w="9525">
            <a:noFill/>
            <a:miter lim="800000"/>
            <a:headEnd/>
            <a:tailEnd/>
          </a:ln>
          <a:effectLst/>
        </p:spPr>
      </p:pic>
      <p:pic>
        <p:nvPicPr>
          <p:cNvPr id="48131" name="Picture 3"/>
          <p:cNvPicPr>
            <a:picLocks noChangeAspect="1" noChangeArrowheads="1"/>
          </p:cNvPicPr>
          <p:nvPr/>
        </p:nvPicPr>
        <p:blipFill>
          <a:blip r:embed="rId4"/>
          <a:srcRect l="19531" t="21875" r="19531" b="18750"/>
          <a:stretch>
            <a:fillRect/>
          </a:stretch>
        </p:blipFill>
        <p:spPr bwMode="auto">
          <a:xfrm>
            <a:off x="3886200" y="1981200"/>
            <a:ext cx="5149516" cy="37631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4114800" cy="1600200"/>
          </a:xfrm>
        </p:spPr>
        <p:txBody>
          <a:bodyPr>
            <a:normAutofit/>
          </a:bodyPr>
          <a:lstStyle/>
          <a:p>
            <a:r>
              <a:rPr lang="en-US" sz="3600" dirty="0" smtClean="0"/>
              <a:t>Rag Dolls Made In Punjab</a:t>
            </a:r>
            <a:r>
              <a:rPr lang="en-US" sz="2400" dirty="0" smtClean="0"/>
              <a:t/>
            </a:r>
            <a:br>
              <a:rPr lang="en-US" sz="2400" dirty="0" smtClean="0"/>
            </a:br>
            <a:endParaRPr lang="en-US" sz="2400" dirty="0"/>
          </a:p>
        </p:txBody>
      </p:sp>
      <p:pic>
        <p:nvPicPr>
          <p:cNvPr id="5" name="Content Placeholder 4" descr="dolls of Punjab.jpg"/>
          <p:cNvPicPr>
            <a:picLocks noGrp="1" noChangeAspect="1"/>
          </p:cNvPicPr>
          <p:nvPr>
            <p:ph sz="half" idx="1"/>
          </p:nvPr>
        </p:nvPicPr>
        <p:blipFill>
          <a:blip r:embed="rId3"/>
          <a:stretch>
            <a:fillRect/>
          </a:stretch>
        </p:blipFill>
        <p:spPr>
          <a:xfrm>
            <a:off x="4498428" y="1447800"/>
            <a:ext cx="4493172" cy="4343400"/>
          </a:xfrm>
        </p:spPr>
      </p:pic>
      <p:pic>
        <p:nvPicPr>
          <p:cNvPr id="6" name="Content Placeholder 5" descr="folk toys of Punjab.jpg"/>
          <p:cNvPicPr>
            <a:picLocks noGrp="1" noChangeAspect="1"/>
          </p:cNvPicPr>
          <p:nvPr>
            <p:ph sz="half" idx="2"/>
          </p:nvPr>
        </p:nvPicPr>
        <p:blipFill>
          <a:blip r:embed="rId4"/>
          <a:stretch>
            <a:fillRect/>
          </a:stretch>
        </p:blipFill>
        <p:spPr>
          <a:xfrm>
            <a:off x="114831" y="2438400"/>
            <a:ext cx="4165599" cy="3124200"/>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991600" cy="914400"/>
          </a:xfrm>
        </p:spPr>
        <p:txBody>
          <a:bodyPr>
            <a:noAutofit/>
          </a:bodyPr>
          <a:lstStyle/>
          <a:p>
            <a:r>
              <a:rPr lang="en-US" sz="3600" dirty="0" smtClean="0"/>
              <a:t>Traditional jewelry made in Punjab</a:t>
            </a:r>
            <a:endParaRPr lang="en-US" sz="3600" dirty="0"/>
          </a:p>
        </p:txBody>
      </p:sp>
      <p:pic>
        <p:nvPicPr>
          <p:cNvPr id="61442" name="Picture 2" descr="http://www.jaipurwala.com/images/lac_jewellery/small/lac_jewellery_05.jpg"/>
          <p:cNvPicPr>
            <a:picLocks noChangeAspect="1" noChangeArrowheads="1"/>
          </p:cNvPicPr>
          <p:nvPr/>
        </p:nvPicPr>
        <p:blipFill>
          <a:blip r:embed="rId3"/>
          <a:srcRect/>
          <a:stretch>
            <a:fillRect/>
          </a:stretch>
        </p:blipFill>
        <p:spPr bwMode="auto">
          <a:xfrm>
            <a:off x="3276600" y="3962400"/>
            <a:ext cx="2286000" cy="2286001"/>
          </a:xfrm>
          <a:prstGeom prst="rect">
            <a:avLst/>
          </a:prstGeom>
          <a:noFill/>
        </p:spPr>
      </p:pic>
      <p:pic>
        <p:nvPicPr>
          <p:cNvPr id="61444" name="Picture 4" descr="http://3.bp.blogspot.com/_5wsZaC9v3uo/S4jFNN7UKXI/AAAAAAAAAYs/bSSTBtY_8pc/s400/9.jpg"/>
          <p:cNvPicPr>
            <a:picLocks noChangeAspect="1" noChangeArrowheads="1"/>
          </p:cNvPicPr>
          <p:nvPr/>
        </p:nvPicPr>
        <p:blipFill>
          <a:blip r:embed="rId4"/>
          <a:srcRect/>
          <a:stretch>
            <a:fillRect/>
          </a:stretch>
        </p:blipFill>
        <p:spPr bwMode="auto">
          <a:xfrm>
            <a:off x="685800" y="1066800"/>
            <a:ext cx="2857500" cy="2857500"/>
          </a:xfrm>
          <a:prstGeom prst="rect">
            <a:avLst/>
          </a:prstGeom>
          <a:noFill/>
        </p:spPr>
      </p:pic>
      <p:pic>
        <p:nvPicPr>
          <p:cNvPr id="61445" name="Picture 5"/>
          <p:cNvPicPr>
            <a:picLocks noChangeAspect="1" noChangeArrowheads="1"/>
          </p:cNvPicPr>
          <p:nvPr/>
        </p:nvPicPr>
        <p:blipFill>
          <a:blip r:embed="rId5"/>
          <a:srcRect l="1563" t="23958" r="78906" b="58334"/>
          <a:stretch>
            <a:fillRect/>
          </a:stretch>
        </p:blipFill>
        <p:spPr bwMode="auto">
          <a:xfrm>
            <a:off x="3810000" y="1219200"/>
            <a:ext cx="3048000" cy="2072640"/>
          </a:xfrm>
          <a:prstGeom prst="rect">
            <a:avLst/>
          </a:prstGeom>
          <a:noFill/>
          <a:ln w="9525">
            <a:noFill/>
            <a:miter lim="800000"/>
            <a:headEnd/>
            <a:tailEnd/>
          </a:ln>
          <a:effectLst/>
        </p:spPr>
      </p:pic>
      <p:pic>
        <p:nvPicPr>
          <p:cNvPr id="61451" name="Picture 11"/>
          <p:cNvPicPr>
            <a:picLocks noChangeAspect="1" noChangeArrowheads="1"/>
          </p:cNvPicPr>
          <p:nvPr/>
        </p:nvPicPr>
        <p:blipFill>
          <a:blip r:embed="rId6">
            <a:clrChange>
              <a:clrFrom>
                <a:srgbClr val="FFFFFF"/>
              </a:clrFrom>
              <a:clrTo>
                <a:srgbClr val="FFFFFF">
                  <a:alpha val="0"/>
                </a:srgbClr>
              </a:clrTo>
            </a:clrChange>
          </a:blip>
          <a:srcRect l="58594" t="31250" r="19531" b="43750"/>
          <a:stretch>
            <a:fillRect/>
          </a:stretch>
        </p:blipFill>
        <p:spPr bwMode="auto">
          <a:xfrm>
            <a:off x="914400" y="4038600"/>
            <a:ext cx="2133600" cy="1828800"/>
          </a:xfrm>
          <a:prstGeom prst="rect">
            <a:avLst/>
          </a:prstGeom>
          <a:noFill/>
          <a:ln w="9525">
            <a:noFill/>
            <a:miter lim="800000"/>
            <a:headEnd/>
            <a:tailEnd/>
          </a:ln>
          <a:effectLst/>
        </p:spPr>
      </p:pic>
      <p:pic>
        <p:nvPicPr>
          <p:cNvPr id="61455" name="Picture 15"/>
          <p:cNvPicPr>
            <a:picLocks noChangeAspect="1" noChangeArrowheads="1"/>
          </p:cNvPicPr>
          <p:nvPr/>
        </p:nvPicPr>
        <p:blipFill>
          <a:blip r:embed="rId7"/>
          <a:srcRect l="21094" t="25000" r="21875" b="15625"/>
          <a:stretch>
            <a:fillRect/>
          </a:stretch>
        </p:blipFill>
        <p:spPr bwMode="auto">
          <a:xfrm>
            <a:off x="5638800" y="3429000"/>
            <a:ext cx="3122864" cy="243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4953000" cy="1325562"/>
          </a:xfrm>
        </p:spPr>
        <p:txBody>
          <a:bodyPr>
            <a:normAutofit/>
          </a:bodyPr>
          <a:lstStyle/>
          <a:p>
            <a:r>
              <a:rPr lang="en-US" sz="3600" dirty="0" err="1" smtClean="0"/>
              <a:t>Gota</a:t>
            </a:r>
            <a:r>
              <a:rPr lang="en-US" sz="3600" dirty="0" smtClean="0"/>
              <a:t> </a:t>
            </a:r>
            <a:r>
              <a:rPr lang="en-US" sz="3600" dirty="0" err="1" smtClean="0"/>
              <a:t>Kinari</a:t>
            </a:r>
            <a:r>
              <a:rPr lang="en-US" sz="3600" dirty="0" smtClean="0"/>
              <a:t> </a:t>
            </a:r>
            <a:r>
              <a:rPr lang="en-US" sz="2400" dirty="0" smtClean="0"/>
              <a:t>is done on women's garment in Multan</a:t>
            </a:r>
            <a:endParaRPr lang="en-US" sz="2400" dirty="0"/>
          </a:p>
        </p:txBody>
      </p:sp>
      <p:pic>
        <p:nvPicPr>
          <p:cNvPr id="5" name="Content Placeholder 4" descr="gota kinari 2.jpg"/>
          <p:cNvPicPr>
            <a:picLocks noGrp="1" noChangeAspect="1"/>
          </p:cNvPicPr>
          <p:nvPr>
            <p:ph sz="half" idx="1"/>
          </p:nvPr>
        </p:nvPicPr>
        <p:blipFill>
          <a:blip r:embed="rId3"/>
          <a:stretch>
            <a:fillRect/>
          </a:stretch>
        </p:blipFill>
        <p:spPr>
          <a:xfrm>
            <a:off x="5562600" y="457200"/>
            <a:ext cx="2919152" cy="3276600"/>
          </a:xfrm>
        </p:spPr>
      </p:pic>
      <p:pic>
        <p:nvPicPr>
          <p:cNvPr id="6" name="Content Placeholder 5" descr="gota Kinari.jpg"/>
          <p:cNvPicPr>
            <a:picLocks noGrp="1" noChangeAspect="1"/>
          </p:cNvPicPr>
          <p:nvPr>
            <p:ph sz="half" idx="2"/>
          </p:nvPr>
        </p:nvPicPr>
        <p:blipFill>
          <a:blip r:embed="rId4"/>
          <a:stretch>
            <a:fillRect/>
          </a:stretch>
        </p:blipFill>
        <p:spPr>
          <a:xfrm>
            <a:off x="762000" y="1371600"/>
            <a:ext cx="4038600" cy="4572000"/>
          </a:xfrm>
        </p:spPr>
      </p:pic>
      <p:pic>
        <p:nvPicPr>
          <p:cNvPr id="29698" name="Picture 2" descr="http://t2.gstatic.com/images?q=tbn:erYaVHowlMKPEM:http://img.tradeindia.com/fp/1/389/258.jpg&amp;t=1"/>
          <p:cNvPicPr>
            <a:picLocks noChangeAspect="1" noChangeArrowheads="1"/>
          </p:cNvPicPr>
          <p:nvPr/>
        </p:nvPicPr>
        <p:blipFill>
          <a:blip r:embed="rId5"/>
          <a:srcRect/>
          <a:stretch>
            <a:fillRect/>
          </a:stretch>
        </p:blipFill>
        <p:spPr bwMode="auto">
          <a:xfrm rot="16200000">
            <a:off x="5671289" y="3244111"/>
            <a:ext cx="2554397" cy="383857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Basketry</a:t>
            </a:r>
            <a:endParaRPr lang="en-US" sz="3600" dirty="0"/>
          </a:p>
        </p:txBody>
      </p:sp>
      <p:pic>
        <p:nvPicPr>
          <p:cNvPr id="6" name="Content Placeholder 5" descr="basketry 2.jpg"/>
          <p:cNvPicPr>
            <a:picLocks noGrp="1" noChangeAspect="1"/>
          </p:cNvPicPr>
          <p:nvPr>
            <p:ph sz="half" idx="1"/>
          </p:nvPr>
        </p:nvPicPr>
        <p:blipFill>
          <a:blip r:embed="rId3"/>
          <a:stretch>
            <a:fillRect/>
          </a:stretch>
        </p:blipFill>
        <p:spPr>
          <a:xfrm>
            <a:off x="4648200" y="3429000"/>
            <a:ext cx="4038600" cy="3031572"/>
          </a:xfrm>
          <a:prstGeom prst="rect">
            <a:avLst/>
          </a:prstGeom>
          <a:ln>
            <a:noFill/>
          </a:ln>
          <a:effectLst>
            <a:softEdge rad="112500"/>
          </a:effectLst>
        </p:spPr>
      </p:pic>
      <p:pic>
        <p:nvPicPr>
          <p:cNvPr id="2050" name="Picture 2"/>
          <p:cNvPicPr>
            <a:picLocks noChangeAspect="1" noChangeArrowheads="1"/>
          </p:cNvPicPr>
          <p:nvPr/>
        </p:nvPicPr>
        <p:blipFill>
          <a:blip r:embed="rId4"/>
          <a:srcRect l="2344" t="23958" r="35938" b="37689"/>
          <a:stretch>
            <a:fillRect/>
          </a:stretch>
        </p:blipFill>
        <p:spPr bwMode="auto">
          <a:xfrm>
            <a:off x="4495800" y="1170972"/>
            <a:ext cx="4191000" cy="1953228"/>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a:srcRect l="1563" t="14583" r="63281" b="9375"/>
          <a:stretch>
            <a:fillRect/>
          </a:stretch>
        </p:blipFill>
        <p:spPr bwMode="auto">
          <a:xfrm>
            <a:off x="762000" y="1161626"/>
            <a:ext cx="3276600" cy="53153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343400"/>
            <a:ext cx="8610600" cy="1975104"/>
          </a:xfrm>
        </p:spPr>
        <p:txBody>
          <a:bodyPr/>
          <a:lstStyle/>
          <a:p>
            <a:r>
              <a:rPr lang="en-US" dirty="0" smtClean="0"/>
              <a:t>Crafts of KHYBER PAKHTOONKHWA</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Craft of NWFP</a:t>
            </a:r>
            <a:r>
              <a:rPr lang="en-US" sz="2800" dirty="0" smtClean="0"/>
              <a:t/>
            </a:r>
            <a:br>
              <a:rPr lang="en-US" sz="2800" dirty="0" smtClean="0"/>
            </a:br>
            <a:endParaRPr lang="en-US" sz="2800" dirty="0"/>
          </a:p>
        </p:txBody>
      </p:sp>
      <p:sp>
        <p:nvSpPr>
          <p:cNvPr id="3" name="Content Placeholder 2"/>
          <p:cNvSpPr>
            <a:spLocks noGrp="1"/>
          </p:cNvSpPr>
          <p:nvPr>
            <p:ph idx="1"/>
          </p:nvPr>
        </p:nvSpPr>
        <p:spPr/>
        <p:txBody>
          <a:bodyPr>
            <a:normAutofit/>
          </a:bodyPr>
          <a:lstStyle/>
          <a:p>
            <a:r>
              <a:rPr lang="en-US" sz="3200" dirty="0" smtClean="0"/>
              <a:t>Brass work of Peshawar</a:t>
            </a:r>
          </a:p>
          <a:p>
            <a:r>
              <a:rPr lang="en-US" sz="3200" dirty="0" err="1" smtClean="0"/>
              <a:t>Peshawari</a:t>
            </a:r>
            <a:r>
              <a:rPr lang="en-US" sz="3200" dirty="0" smtClean="0"/>
              <a:t> </a:t>
            </a:r>
            <a:r>
              <a:rPr lang="en-US" sz="3200" dirty="0" err="1" smtClean="0"/>
              <a:t>Chappal</a:t>
            </a:r>
            <a:endParaRPr lang="en-US" sz="3200" dirty="0" smtClean="0"/>
          </a:p>
          <a:p>
            <a:r>
              <a:rPr lang="en-US" sz="3200" dirty="0" err="1" smtClean="0"/>
              <a:t>Pashtun</a:t>
            </a:r>
            <a:r>
              <a:rPr lang="en-US" sz="3200" dirty="0" smtClean="0"/>
              <a:t>  Woolen carpets</a:t>
            </a:r>
          </a:p>
          <a:p>
            <a:r>
              <a:rPr lang="en-US" sz="3200" dirty="0" smtClean="0"/>
              <a:t>Woodwork of NWFP</a:t>
            </a:r>
          </a:p>
          <a:p>
            <a:r>
              <a:rPr lang="en-US" sz="3200" dirty="0" err="1" smtClean="0"/>
              <a:t>Kasheeda</a:t>
            </a:r>
            <a:endParaRPr lang="en-US" sz="3200" dirty="0" smtClean="0"/>
          </a:p>
          <a:p>
            <a:r>
              <a:rPr lang="en-US" sz="3200" dirty="0" err="1" smtClean="0"/>
              <a:t>Namda</a:t>
            </a:r>
            <a:endParaRPr lang="en-US" sz="3200" dirty="0" smtClean="0"/>
          </a:p>
          <a:p>
            <a:r>
              <a:rPr lang="en-US" sz="3200" dirty="0" err="1" smtClean="0"/>
              <a:t>Gabbah</a:t>
            </a:r>
            <a:endParaRPr lang="en-US" sz="32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048000"/>
            <a:ext cx="5181600" cy="2057400"/>
          </a:xfrm>
        </p:spPr>
        <p:txBody>
          <a:bodyPr>
            <a:noAutofit/>
          </a:bodyPr>
          <a:lstStyle/>
          <a:p>
            <a:pPr algn="l">
              <a:buFont typeface="Arial" pitchFamily="34" charset="0"/>
              <a:buChar char="•"/>
            </a:pPr>
            <a:r>
              <a:rPr lang="en-US" sz="2400" dirty="0" smtClean="0"/>
              <a:t>In Australia craft of exceptional quality of workmanship, uniqueness and refinement show a degree of problem solving, creative intelligence and innovation is classed as “Art Craft”.                                                              </a:t>
            </a:r>
            <a:endParaRPr lang="en-US" sz="2400" dirty="0"/>
          </a:p>
        </p:txBody>
      </p:sp>
      <p:pic>
        <p:nvPicPr>
          <p:cNvPr id="7" name="Content Placeholder 6" descr="austrailian craft.bmp"/>
          <p:cNvPicPr>
            <a:picLocks noGrp="1" noChangeAspect="1"/>
          </p:cNvPicPr>
          <p:nvPr>
            <p:ph sz="half" idx="1"/>
          </p:nvPr>
        </p:nvPicPr>
        <p:blipFill>
          <a:blip r:embed="rId3"/>
          <a:stretch>
            <a:fillRect/>
          </a:stretch>
        </p:blipFill>
        <p:spPr>
          <a:xfrm>
            <a:off x="990600" y="685800"/>
            <a:ext cx="3276600" cy="2362199"/>
          </a:xfrm>
        </p:spPr>
      </p:pic>
      <p:pic>
        <p:nvPicPr>
          <p:cNvPr id="8" name="Content Placeholder 7" descr="australian craft.jpg"/>
          <p:cNvPicPr>
            <a:picLocks noGrp="1" noChangeAspect="1"/>
          </p:cNvPicPr>
          <p:nvPr>
            <p:ph sz="half" idx="2"/>
          </p:nvPr>
        </p:nvPicPr>
        <p:blipFill>
          <a:blip r:embed="rId4">
            <a:clrChange>
              <a:clrFrom>
                <a:srgbClr val="070206"/>
              </a:clrFrom>
              <a:clrTo>
                <a:srgbClr val="070206">
                  <a:alpha val="0"/>
                </a:srgbClr>
              </a:clrTo>
            </a:clrChange>
          </a:blip>
          <a:stretch>
            <a:fillRect/>
          </a:stretch>
        </p:blipFill>
        <p:spPr>
          <a:xfrm>
            <a:off x="5410200" y="884237"/>
            <a:ext cx="3086707" cy="4525963"/>
          </a:xfrm>
        </p:spPr>
      </p:pic>
      <p:sp>
        <p:nvSpPr>
          <p:cNvPr id="5" name="Text Placeholder 4"/>
          <p:cNvSpPr>
            <a:spLocks noGrp="1"/>
          </p:cNvSpPr>
          <p:nvPr>
            <p:ph type="body" idx="4294967295"/>
          </p:nvPr>
        </p:nvSpPr>
        <p:spPr>
          <a:xfrm>
            <a:off x="0" y="1535113"/>
            <a:ext cx="4040188" cy="639762"/>
          </a:xfrm>
        </p:spPr>
        <p:txBody>
          <a:bodyPr>
            <a:normAutofit fontScale="62500" lnSpcReduction="20000"/>
          </a:bodyPr>
          <a:lstStyle/>
          <a:p>
            <a:pPr>
              <a:buNone/>
            </a:pPr>
            <a:r>
              <a:rPr lang="en-US" dirty="0" smtClean="0"/>
              <a:t/>
            </a:r>
            <a:br>
              <a:rPr lang="en-US" dirty="0" smtClean="0"/>
            </a:br>
            <a:endParaRPr lang="en-US" sz="3400" dirty="0" smtClean="0">
              <a:latin typeface="+mj-lt"/>
              <a:ea typeface="+mj-ea"/>
              <a:cs typeface="+mj-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Brass work of Peshawar</a:t>
            </a:r>
            <a:br>
              <a:rPr lang="en-US" dirty="0" smtClean="0"/>
            </a:br>
            <a:endParaRPr lang="en-US" dirty="0"/>
          </a:p>
        </p:txBody>
      </p:sp>
      <p:pic>
        <p:nvPicPr>
          <p:cNvPr id="58369" name="Picture 1"/>
          <p:cNvPicPr>
            <a:picLocks noChangeAspect="1" noChangeArrowheads="1"/>
          </p:cNvPicPr>
          <p:nvPr/>
        </p:nvPicPr>
        <p:blipFill>
          <a:blip r:embed="rId3"/>
          <a:srcRect l="2344" t="11458" r="75000" b="6250"/>
          <a:stretch>
            <a:fillRect/>
          </a:stretch>
        </p:blipFill>
        <p:spPr bwMode="auto">
          <a:xfrm>
            <a:off x="6629400" y="533400"/>
            <a:ext cx="2209800" cy="6019800"/>
          </a:xfrm>
          <a:prstGeom prst="rect">
            <a:avLst/>
          </a:prstGeom>
          <a:noFill/>
          <a:ln w="9525">
            <a:noFill/>
            <a:miter lim="800000"/>
            <a:headEnd/>
            <a:tailEnd/>
          </a:ln>
          <a:effectLst/>
        </p:spPr>
      </p:pic>
      <p:pic>
        <p:nvPicPr>
          <p:cNvPr id="58371" name="Picture 3"/>
          <p:cNvPicPr>
            <a:picLocks noChangeAspect="1" noChangeArrowheads="1"/>
          </p:cNvPicPr>
          <p:nvPr/>
        </p:nvPicPr>
        <p:blipFill>
          <a:blip r:embed="rId4"/>
          <a:srcRect l="3125" t="23958" r="87500" b="37500"/>
          <a:stretch>
            <a:fillRect/>
          </a:stretch>
        </p:blipFill>
        <p:spPr bwMode="auto">
          <a:xfrm>
            <a:off x="2590800" y="1371600"/>
            <a:ext cx="1186249" cy="3657600"/>
          </a:xfrm>
          <a:prstGeom prst="rect">
            <a:avLst/>
          </a:prstGeom>
          <a:noFill/>
          <a:ln w="9525">
            <a:noFill/>
            <a:miter lim="800000"/>
            <a:headEnd/>
            <a:tailEnd/>
          </a:ln>
          <a:effectLst/>
        </p:spPr>
      </p:pic>
      <p:pic>
        <p:nvPicPr>
          <p:cNvPr id="58372" name="Picture 4"/>
          <p:cNvPicPr>
            <a:picLocks noChangeAspect="1" noChangeArrowheads="1"/>
          </p:cNvPicPr>
          <p:nvPr/>
        </p:nvPicPr>
        <p:blipFill>
          <a:blip r:embed="rId5"/>
          <a:srcRect l="3125" t="25000" r="71094" b="22917"/>
          <a:stretch>
            <a:fillRect/>
          </a:stretch>
        </p:blipFill>
        <p:spPr bwMode="auto">
          <a:xfrm>
            <a:off x="228600" y="1752600"/>
            <a:ext cx="2162556" cy="3276600"/>
          </a:xfrm>
          <a:prstGeom prst="rect">
            <a:avLst/>
          </a:prstGeom>
          <a:noFill/>
          <a:ln w="9525">
            <a:noFill/>
            <a:miter lim="800000"/>
            <a:headEnd/>
            <a:tailEnd/>
          </a:ln>
          <a:effectLst/>
        </p:spPr>
      </p:pic>
      <p:pic>
        <p:nvPicPr>
          <p:cNvPr id="58373" name="Picture 5"/>
          <p:cNvPicPr>
            <a:picLocks noChangeAspect="1" noChangeArrowheads="1"/>
          </p:cNvPicPr>
          <p:nvPr/>
        </p:nvPicPr>
        <p:blipFill>
          <a:blip r:embed="rId6"/>
          <a:srcRect l="3125" t="27083" r="64844" b="17708"/>
          <a:stretch>
            <a:fillRect/>
          </a:stretch>
        </p:blipFill>
        <p:spPr bwMode="auto">
          <a:xfrm>
            <a:off x="3962400" y="1676400"/>
            <a:ext cx="2593676" cy="3352800"/>
          </a:xfrm>
          <a:prstGeom prst="rect">
            <a:avLst/>
          </a:prstGeom>
          <a:noFill/>
          <a:ln w="9525">
            <a:noFill/>
            <a:miter lim="800000"/>
            <a:headEnd/>
            <a:tailEnd/>
          </a:ln>
          <a:effectLst/>
        </p:spPr>
      </p:pic>
      <p:pic>
        <p:nvPicPr>
          <p:cNvPr id="58374" name="Picture 6"/>
          <p:cNvPicPr>
            <a:picLocks noChangeAspect="1" noChangeArrowheads="1"/>
          </p:cNvPicPr>
          <p:nvPr/>
        </p:nvPicPr>
        <p:blipFill>
          <a:blip r:embed="rId7"/>
          <a:srcRect l="6250" t="32292" r="62500" b="12500"/>
          <a:stretch>
            <a:fillRect/>
          </a:stretch>
        </p:blipFill>
        <p:spPr bwMode="auto">
          <a:xfrm>
            <a:off x="5211792" y="5105400"/>
            <a:ext cx="1265208" cy="1676400"/>
          </a:xfrm>
          <a:prstGeom prst="rect">
            <a:avLst/>
          </a:prstGeom>
          <a:noFill/>
          <a:ln w="9525">
            <a:noFill/>
            <a:miter lim="800000"/>
            <a:headEnd/>
            <a:tailEnd/>
          </a:ln>
          <a:effectLst/>
        </p:spPr>
      </p:pic>
      <p:pic>
        <p:nvPicPr>
          <p:cNvPr id="58375" name="Picture 7"/>
          <p:cNvPicPr>
            <a:picLocks noChangeAspect="1" noChangeArrowheads="1"/>
          </p:cNvPicPr>
          <p:nvPr/>
        </p:nvPicPr>
        <p:blipFill>
          <a:blip r:embed="rId8"/>
          <a:srcRect l="3125" t="23958" r="50000" b="29167"/>
          <a:stretch>
            <a:fillRect/>
          </a:stretch>
        </p:blipFill>
        <p:spPr bwMode="auto">
          <a:xfrm>
            <a:off x="304800" y="5029200"/>
            <a:ext cx="2235200" cy="1676400"/>
          </a:xfrm>
          <a:prstGeom prst="rect">
            <a:avLst/>
          </a:prstGeom>
          <a:noFill/>
          <a:ln w="9525">
            <a:noFill/>
            <a:miter lim="800000"/>
            <a:headEnd/>
            <a:tailEnd/>
          </a:ln>
          <a:effectLst/>
        </p:spPr>
      </p:pic>
      <p:pic>
        <p:nvPicPr>
          <p:cNvPr id="58376" name="Picture 8"/>
          <p:cNvPicPr>
            <a:picLocks noChangeAspect="1" noChangeArrowheads="1"/>
          </p:cNvPicPr>
          <p:nvPr/>
        </p:nvPicPr>
        <p:blipFill>
          <a:blip r:embed="rId9"/>
          <a:srcRect l="1563" t="25000" r="50781" b="39583"/>
          <a:stretch>
            <a:fillRect/>
          </a:stretch>
        </p:blipFill>
        <p:spPr bwMode="auto">
          <a:xfrm>
            <a:off x="2644589" y="5257800"/>
            <a:ext cx="2460812" cy="137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smtClean="0"/>
              <a:t>Peshawari</a:t>
            </a:r>
            <a:r>
              <a:rPr lang="en-US" sz="2400" dirty="0" smtClean="0"/>
              <a:t> </a:t>
            </a:r>
            <a:r>
              <a:rPr lang="en-US" sz="2400" dirty="0" err="1" smtClean="0"/>
              <a:t>Chapals</a:t>
            </a:r>
            <a:endParaRPr lang="en-US" sz="2400" dirty="0"/>
          </a:p>
        </p:txBody>
      </p:sp>
      <p:pic>
        <p:nvPicPr>
          <p:cNvPr id="6" name="Content Placeholder 5" descr="peshawari chapal 2.gif"/>
          <p:cNvPicPr>
            <a:picLocks noGrp="1" noChangeAspect="1"/>
          </p:cNvPicPr>
          <p:nvPr>
            <p:ph sz="half" idx="1"/>
          </p:nvPr>
        </p:nvPicPr>
        <p:blipFill>
          <a:blip r:embed="rId3"/>
          <a:stretch>
            <a:fillRect/>
          </a:stretch>
        </p:blipFill>
        <p:spPr>
          <a:xfrm>
            <a:off x="1636713" y="2842419"/>
            <a:ext cx="1695450" cy="2381250"/>
          </a:xfrm>
        </p:spPr>
      </p:pic>
      <p:pic>
        <p:nvPicPr>
          <p:cNvPr id="56321" name="Picture 1"/>
          <p:cNvPicPr>
            <a:picLocks noChangeAspect="1" noChangeArrowheads="1"/>
          </p:cNvPicPr>
          <p:nvPr/>
        </p:nvPicPr>
        <p:blipFill>
          <a:blip r:embed="rId4"/>
          <a:srcRect l="2344" t="23958" r="35938" b="14583"/>
          <a:stretch>
            <a:fillRect/>
          </a:stretch>
        </p:blipFill>
        <p:spPr bwMode="auto">
          <a:xfrm>
            <a:off x="228600" y="1447800"/>
            <a:ext cx="6019800" cy="4495800"/>
          </a:xfrm>
          <a:prstGeom prst="rect">
            <a:avLst/>
          </a:prstGeom>
          <a:noFill/>
          <a:ln w="9525">
            <a:noFill/>
            <a:miter lim="800000"/>
            <a:headEnd/>
            <a:tailEnd/>
          </a:ln>
          <a:effectLst/>
        </p:spPr>
      </p:pic>
      <p:pic>
        <p:nvPicPr>
          <p:cNvPr id="56322" name="Picture 2"/>
          <p:cNvPicPr>
            <a:picLocks noChangeAspect="1" noChangeArrowheads="1"/>
          </p:cNvPicPr>
          <p:nvPr/>
        </p:nvPicPr>
        <p:blipFill>
          <a:blip r:embed="rId5"/>
          <a:srcRect l="3125" t="23958" r="36719" b="11458"/>
          <a:stretch>
            <a:fillRect/>
          </a:stretch>
        </p:blipFill>
        <p:spPr bwMode="auto">
          <a:xfrm rot="16200000">
            <a:off x="6009162" y="925039"/>
            <a:ext cx="3238500" cy="260762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447800"/>
          </a:xfrm>
        </p:spPr>
        <p:txBody>
          <a:bodyPr>
            <a:noAutofit/>
          </a:bodyPr>
          <a:lstStyle/>
          <a:p>
            <a:r>
              <a:rPr lang="en-US" sz="2800" dirty="0" err="1" smtClean="0"/>
              <a:t>Pashtun</a:t>
            </a:r>
            <a:r>
              <a:rPr lang="en-US" sz="2800" dirty="0" smtClean="0"/>
              <a:t> woolen carpets woven on special looms called </a:t>
            </a:r>
            <a:r>
              <a:rPr lang="en-US" sz="2800" dirty="0" err="1" smtClean="0"/>
              <a:t>Kady</a:t>
            </a:r>
            <a:endParaRPr lang="en-US" sz="2800" dirty="0"/>
          </a:p>
        </p:txBody>
      </p:sp>
      <p:pic>
        <p:nvPicPr>
          <p:cNvPr id="5" name="Content Placeholder 4" descr="pashtun carpets.jpg"/>
          <p:cNvPicPr>
            <a:picLocks noGrp="1" noChangeAspect="1"/>
          </p:cNvPicPr>
          <p:nvPr>
            <p:ph sz="half" idx="1"/>
          </p:nvPr>
        </p:nvPicPr>
        <p:blipFill>
          <a:blip r:embed="rId3">
            <a:clrChange>
              <a:clrFrom>
                <a:srgbClr val="FBFDFB"/>
              </a:clrFrom>
              <a:clrTo>
                <a:srgbClr val="FBFDFB">
                  <a:alpha val="0"/>
                </a:srgbClr>
              </a:clrTo>
            </a:clrChange>
          </a:blip>
          <a:stretch>
            <a:fillRect/>
          </a:stretch>
        </p:blipFill>
        <p:spPr>
          <a:xfrm rot="16200000">
            <a:off x="-99354" y="1547154"/>
            <a:ext cx="5256703" cy="4600796"/>
          </a:xfrm>
        </p:spPr>
      </p:pic>
      <p:pic>
        <p:nvPicPr>
          <p:cNvPr id="6" name="Content Placeholder 5" descr="pashtun woolen carpets.jpg"/>
          <p:cNvPicPr>
            <a:picLocks noGrp="1" noChangeAspect="1"/>
          </p:cNvPicPr>
          <p:nvPr>
            <p:ph sz="half" idx="2"/>
          </p:nvPr>
        </p:nvPicPr>
        <p:blipFill>
          <a:blip r:embed="rId4">
            <a:clrChange>
              <a:clrFrom>
                <a:srgbClr val="FFFFFF"/>
              </a:clrFrom>
              <a:clrTo>
                <a:srgbClr val="FFFFFF">
                  <a:alpha val="0"/>
                </a:srgbClr>
              </a:clrTo>
            </a:clrChange>
          </a:blip>
          <a:stretch>
            <a:fillRect/>
          </a:stretch>
        </p:blipFill>
        <p:spPr>
          <a:xfrm rot="16200000">
            <a:off x="3787422" y="1882422"/>
            <a:ext cx="5302955" cy="388620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8229600" cy="914400"/>
          </a:xfrm>
        </p:spPr>
        <p:txBody>
          <a:bodyPr>
            <a:normAutofit/>
          </a:bodyPr>
          <a:lstStyle/>
          <a:p>
            <a:r>
              <a:rPr lang="en-US" sz="3600" dirty="0" smtClean="0"/>
              <a:t>Wood Work of NWFP</a:t>
            </a:r>
            <a:endParaRPr lang="en-US" sz="3600" dirty="0"/>
          </a:p>
        </p:txBody>
      </p:sp>
      <p:pic>
        <p:nvPicPr>
          <p:cNvPr id="9" name="Content Placeholder 4" descr="wood work.jpg"/>
          <p:cNvPicPr>
            <a:picLocks noGrp="1" noChangeAspect="1"/>
          </p:cNvPicPr>
          <p:nvPr>
            <p:ph sz="half" idx="1"/>
          </p:nvPr>
        </p:nvPicPr>
        <p:blipFill>
          <a:blip r:embed="rId3"/>
          <a:stretch>
            <a:fillRect/>
          </a:stretch>
        </p:blipFill>
        <p:spPr>
          <a:xfrm>
            <a:off x="4343400" y="1143000"/>
            <a:ext cx="4593711" cy="5029200"/>
          </a:xfrm>
        </p:spPr>
      </p:pic>
      <p:pic>
        <p:nvPicPr>
          <p:cNvPr id="10" name="Content Placeholder 5" descr="red%20sugar%20bowl%20s,m,l.jpg"/>
          <p:cNvPicPr>
            <a:picLocks noGrp="1" noChangeAspect="1"/>
          </p:cNvPicPr>
          <p:nvPr>
            <p:ph sz="half" idx="2"/>
          </p:nvPr>
        </p:nvPicPr>
        <p:blipFill>
          <a:blip r:embed="rId4"/>
          <a:stretch>
            <a:fillRect/>
          </a:stretch>
        </p:blipFill>
        <p:spPr>
          <a:xfrm>
            <a:off x="228600" y="4191000"/>
            <a:ext cx="4038600" cy="1968500"/>
          </a:xfrm>
        </p:spPr>
      </p:pic>
      <p:pic>
        <p:nvPicPr>
          <p:cNvPr id="52226" name="Picture 2" descr="http://www.yellowsunrise.co.uk/shopimages/products/normal/1393_me.jpg"/>
          <p:cNvPicPr>
            <a:picLocks noChangeAspect="1" noChangeArrowheads="1"/>
          </p:cNvPicPr>
          <p:nvPr/>
        </p:nvPicPr>
        <p:blipFill>
          <a:blip r:embed="rId5"/>
          <a:srcRect/>
          <a:stretch>
            <a:fillRect/>
          </a:stretch>
        </p:blipFill>
        <p:spPr bwMode="auto">
          <a:xfrm>
            <a:off x="1409700" y="1257300"/>
            <a:ext cx="2857500" cy="28575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52600"/>
          </a:xfrm>
        </p:spPr>
        <p:txBody>
          <a:bodyPr>
            <a:noAutofit/>
          </a:bodyPr>
          <a:lstStyle/>
          <a:p>
            <a:r>
              <a:rPr lang="en-US" sz="2400" dirty="0" smtClean="0"/>
              <a:t>A </a:t>
            </a:r>
            <a:r>
              <a:rPr lang="en-US" sz="2400" dirty="0" err="1" smtClean="0"/>
              <a:t>jumlo</a:t>
            </a:r>
            <a:r>
              <a:rPr lang="en-US" sz="2400" dirty="0" smtClean="0"/>
              <a:t> is an elaborately decorated, knee length dress from </a:t>
            </a:r>
            <a:r>
              <a:rPr lang="en-US" sz="2400" dirty="0" err="1" smtClean="0"/>
              <a:t>Kohistan</a:t>
            </a:r>
            <a:r>
              <a:rPr lang="en-US" sz="2400" dirty="0" smtClean="0"/>
              <a:t> in the North West Frontier Province (NWFP) of Pakistan. </a:t>
            </a:r>
            <a:r>
              <a:rPr lang="en-US" sz="2400" dirty="0" err="1" smtClean="0"/>
              <a:t>Jumlos</a:t>
            </a:r>
            <a:r>
              <a:rPr lang="en-US" sz="2400" dirty="0" smtClean="0"/>
              <a:t> are normally made from black cotton. The dress is made in three main parts, the bodice; long and wide sleeves, and a full skirt.</a:t>
            </a:r>
            <a:endParaRPr lang="en-US" sz="2400" dirty="0"/>
          </a:p>
        </p:txBody>
      </p:sp>
      <p:pic>
        <p:nvPicPr>
          <p:cNvPr id="5" name="Content Placeholder 4" descr="jumlo 1.jpg"/>
          <p:cNvPicPr>
            <a:picLocks noGrp="1" noChangeAspect="1"/>
          </p:cNvPicPr>
          <p:nvPr>
            <p:ph sz="half" idx="1"/>
          </p:nvPr>
        </p:nvPicPr>
        <p:blipFill>
          <a:blip r:embed="rId3">
            <a:lum contrast="10000"/>
          </a:blip>
          <a:stretch>
            <a:fillRect/>
          </a:stretch>
        </p:blipFill>
        <p:spPr>
          <a:xfrm>
            <a:off x="1371600" y="2421258"/>
            <a:ext cx="3581398" cy="4208142"/>
          </a:xfrm>
        </p:spPr>
      </p:pic>
      <p:pic>
        <p:nvPicPr>
          <p:cNvPr id="6" name="Content Placeholder 5" descr="jumlo 2.jpg"/>
          <p:cNvPicPr>
            <a:picLocks noGrp="1" noChangeAspect="1"/>
          </p:cNvPicPr>
          <p:nvPr>
            <p:ph sz="half" idx="2"/>
          </p:nvPr>
        </p:nvPicPr>
        <p:blipFill>
          <a:blip r:embed="rId4">
            <a:lum contrast="10000"/>
          </a:blip>
          <a:stretch>
            <a:fillRect/>
          </a:stretch>
        </p:blipFill>
        <p:spPr>
          <a:xfrm rot="16200000">
            <a:off x="4926298" y="2958123"/>
            <a:ext cx="4168203" cy="3047999"/>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667000" cy="5668962"/>
          </a:xfrm>
        </p:spPr>
        <p:txBody>
          <a:bodyPr>
            <a:normAutofit/>
          </a:bodyPr>
          <a:lstStyle/>
          <a:p>
            <a:r>
              <a:rPr lang="en-US" sz="2400" dirty="0" err="1" smtClean="0"/>
              <a:t>Kasheeda</a:t>
            </a:r>
            <a:r>
              <a:rPr lang="en-US" sz="2400" dirty="0" smtClean="0"/>
              <a:t>   Is embroidery done in gold and silver on women attires</a:t>
            </a:r>
            <a:endParaRPr lang="en-US" sz="2400" dirty="0"/>
          </a:p>
        </p:txBody>
      </p:sp>
      <p:pic>
        <p:nvPicPr>
          <p:cNvPr id="4" name="Content Placeholder 3" descr="embroidery of NWFP.jpg"/>
          <p:cNvPicPr>
            <a:picLocks noGrp="1" noChangeAspect="1"/>
          </p:cNvPicPr>
          <p:nvPr>
            <p:ph idx="1"/>
          </p:nvPr>
        </p:nvPicPr>
        <p:blipFill>
          <a:blip r:embed="rId3"/>
          <a:stretch>
            <a:fillRect/>
          </a:stretch>
        </p:blipFill>
        <p:spPr>
          <a:xfrm>
            <a:off x="3430905" y="76200"/>
            <a:ext cx="5332095" cy="68580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pPr algn="l"/>
            <a:r>
              <a:rPr lang="en-US" sz="4000" dirty="0" err="1" smtClean="0"/>
              <a:t>Namda</a:t>
            </a:r>
            <a:endParaRPr lang="en-US" sz="4000" dirty="0"/>
          </a:p>
        </p:txBody>
      </p:sp>
      <p:sp>
        <p:nvSpPr>
          <p:cNvPr id="13" name="Text Placeholder 12"/>
          <p:cNvSpPr>
            <a:spLocks noGrp="1"/>
          </p:cNvSpPr>
          <p:nvPr>
            <p:ph type="body" idx="1"/>
          </p:nvPr>
        </p:nvSpPr>
        <p:spPr>
          <a:xfrm>
            <a:off x="4572000" y="5486400"/>
            <a:ext cx="4041775" cy="639762"/>
          </a:xfrm>
        </p:spPr>
        <p:txBody>
          <a:bodyPr/>
          <a:lstStyle/>
          <a:p>
            <a:r>
              <a:rPr lang="en-US" dirty="0" smtClean="0">
                <a:solidFill>
                  <a:schemeClr val="tx1"/>
                </a:solidFill>
              </a:rPr>
              <a:t>A worker stitching a </a:t>
            </a:r>
            <a:r>
              <a:rPr lang="en-US" dirty="0" err="1" smtClean="0">
                <a:solidFill>
                  <a:schemeClr val="tx1"/>
                </a:solidFill>
              </a:rPr>
              <a:t>Namda</a:t>
            </a:r>
            <a:endParaRPr lang="en-US" dirty="0">
              <a:solidFill>
                <a:schemeClr val="tx1"/>
              </a:solidFill>
            </a:endParaRPr>
          </a:p>
        </p:txBody>
      </p:sp>
      <p:pic>
        <p:nvPicPr>
          <p:cNvPr id="9" name="Content Placeholder 8" descr="namda 2.bmp"/>
          <p:cNvPicPr>
            <a:picLocks noGrp="1" noChangeAspect="1"/>
          </p:cNvPicPr>
          <p:nvPr>
            <p:ph sz="quarter" idx="2"/>
          </p:nvPr>
        </p:nvPicPr>
        <p:blipFill>
          <a:blip r:embed="rId3"/>
          <a:stretch>
            <a:fillRect/>
          </a:stretch>
        </p:blipFill>
        <p:spPr>
          <a:xfrm>
            <a:off x="1109038" y="1295400"/>
            <a:ext cx="3292830" cy="4754563"/>
          </a:xfrm>
        </p:spPr>
      </p:pic>
      <p:pic>
        <p:nvPicPr>
          <p:cNvPr id="10" name="Content Placeholder 9" descr="namda 1.bmp"/>
          <p:cNvPicPr>
            <a:picLocks noGrp="1" noChangeAspect="1"/>
          </p:cNvPicPr>
          <p:nvPr>
            <p:ph sz="quarter" idx="4"/>
          </p:nvPr>
        </p:nvPicPr>
        <p:blipFill>
          <a:blip r:embed="rId4"/>
          <a:stretch>
            <a:fillRect/>
          </a:stretch>
        </p:blipFill>
        <p:spPr>
          <a:xfrm>
            <a:off x="4953000" y="1301866"/>
            <a:ext cx="3193862" cy="4260734"/>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512064"/>
            <a:ext cx="2819400" cy="914400"/>
          </a:xfrm>
        </p:spPr>
        <p:txBody>
          <a:bodyPr>
            <a:normAutofit fontScale="90000"/>
          </a:bodyPr>
          <a:lstStyle/>
          <a:p>
            <a:r>
              <a:rPr lang="en-US" sz="2400" dirty="0" smtClean="0"/>
              <a:t>NUMDA PATTERNS IN CONTEMPORARY DESIGNS</a:t>
            </a:r>
            <a:endParaRPr lang="en-US" sz="2400" dirty="0"/>
          </a:p>
        </p:txBody>
      </p:sp>
      <p:pic>
        <p:nvPicPr>
          <p:cNvPr id="9" name="Content Placeholder 8" descr="namda 5.bmp"/>
          <p:cNvPicPr>
            <a:picLocks noGrp="1" noChangeAspect="1"/>
          </p:cNvPicPr>
          <p:nvPr>
            <p:ph idx="1"/>
          </p:nvPr>
        </p:nvPicPr>
        <p:blipFill>
          <a:blip r:embed="rId3"/>
          <a:stretch>
            <a:fillRect/>
          </a:stretch>
        </p:blipFill>
        <p:spPr>
          <a:xfrm>
            <a:off x="3733800" y="0"/>
            <a:ext cx="4876400" cy="6821155"/>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pPr algn="l"/>
            <a:r>
              <a:rPr lang="en-US" dirty="0" smtClean="0"/>
              <a:t>Two different kinds of </a:t>
            </a:r>
            <a:r>
              <a:rPr lang="en-US" dirty="0" err="1" smtClean="0"/>
              <a:t>Gabbeh</a:t>
            </a:r>
            <a:endParaRPr lang="en-US" dirty="0"/>
          </a:p>
        </p:txBody>
      </p:sp>
      <p:pic>
        <p:nvPicPr>
          <p:cNvPr id="9" name="Content Placeholder 8" descr="gabbeh.JPG"/>
          <p:cNvPicPr>
            <a:picLocks noGrp="1" noChangeAspect="1"/>
          </p:cNvPicPr>
          <p:nvPr>
            <p:ph sz="quarter" idx="2"/>
          </p:nvPr>
        </p:nvPicPr>
        <p:blipFill>
          <a:blip r:embed="rId3" cstate="print"/>
          <a:stretch>
            <a:fillRect/>
          </a:stretch>
        </p:blipFill>
        <p:spPr>
          <a:xfrm>
            <a:off x="228600" y="1447800"/>
            <a:ext cx="4040188" cy="2686295"/>
          </a:xfrm>
        </p:spPr>
      </p:pic>
      <p:pic>
        <p:nvPicPr>
          <p:cNvPr id="14" name="Content Placeholder 13" descr="numdah3.jpg"/>
          <p:cNvPicPr>
            <a:picLocks noGrp="1" noChangeAspect="1"/>
          </p:cNvPicPr>
          <p:nvPr>
            <p:ph sz="quarter" idx="4"/>
          </p:nvPr>
        </p:nvPicPr>
        <p:blipFill>
          <a:blip r:embed="rId4"/>
          <a:stretch>
            <a:fillRect/>
          </a:stretch>
        </p:blipFill>
        <p:spPr>
          <a:xfrm>
            <a:off x="4645025" y="2691064"/>
            <a:ext cx="4041775" cy="3495173"/>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Crafts of </a:t>
            </a:r>
            <a:r>
              <a:rPr lang="en-US" dirty="0" err="1" smtClean="0"/>
              <a:t>baluchistan</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
            </a:r>
            <a:br>
              <a:rPr lang="en-US" dirty="0" smtClean="0"/>
            </a:br>
            <a:endParaRPr lang="en-US" dirty="0"/>
          </a:p>
        </p:txBody>
      </p:sp>
      <p:sp>
        <p:nvSpPr>
          <p:cNvPr id="6" name="Content Placeholder 5"/>
          <p:cNvSpPr>
            <a:spLocks noGrp="1"/>
          </p:cNvSpPr>
          <p:nvPr>
            <p:ph idx="1"/>
          </p:nvPr>
        </p:nvSpPr>
        <p:spPr/>
        <p:txBody>
          <a:bodyPr/>
          <a:lstStyle/>
          <a:p>
            <a:pPr>
              <a:buFont typeface="Arial" pitchFamily="34" charset="0"/>
              <a:buChar char="•"/>
            </a:pPr>
            <a:r>
              <a:rPr lang="en-US" sz="3200" dirty="0" smtClean="0"/>
              <a:t> In the USA the same creation is called ‘Fine Craft”.</a:t>
            </a:r>
          </a:p>
          <a:p>
            <a:pPr>
              <a:buFont typeface="Arial" pitchFamily="34" charset="0"/>
              <a:buChar char="•"/>
            </a:pPr>
            <a:r>
              <a:rPr lang="en-US" sz="3200" dirty="0" smtClean="0"/>
              <a:t> In the UK there is no distinction in the craft. Everything is lumped together</a:t>
            </a:r>
          </a:p>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200" dirty="0" smtClean="0"/>
              <a:t>Crafts of Baluchistan</a:t>
            </a:r>
            <a:endParaRPr lang="en-US" sz="3200" dirty="0"/>
          </a:p>
        </p:txBody>
      </p:sp>
      <p:sp>
        <p:nvSpPr>
          <p:cNvPr id="8" name="Content Placeholder 7"/>
          <p:cNvSpPr>
            <a:spLocks noGrp="1"/>
          </p:cNvSpPr>
          <p:nvPr>
            <p:ph idx="1"/>
          </p:nvPr>
        </p:nvSpPr>
        <p:spPr/>
        <p:txBody>
          <a:bodyPr>
            <a:normAutofit/>
          </a:bodyPr>
          <a:lstStyle/>
          <a:p>
            <a:r>
              <a:rPr lang="en-US" sz="3600" dirty="0" smtClean="0"/>
              <a:t>Mirror Work</a:t>
            </a:r>
          </a:p>
          <a:p>
            <a:r>
              <a:rPr lang="en-US" sz="3600" dirty="0" err="1" smtClean="0"/>
              <a:t>Baluchi</a:t>
            </a:r>
            <a:r>
              <a:rPr lang="en-US" sz="3600" dirty="0" smtClean="0"/>
              <a:t> Garments</a:t>
            </a:r>
          </a:p>
          <a:p>
            <a:r>
              <a:rPr lang="en-US" sz="3600" dirty="0" smtClean="0"/>
              <a:t>Patch work</a:t>
            </a:r>
          </a:p>
          <a:p>
            <a:r>
              <a:rPr lang="en-US" sz="3600" dirty="0" smtClean="0"/>
              <a:t>Leather work</a:t>
            </a:r>
          </a:p>
          <a:p>
            <a:r>
              <a:rPr lang="en-US" sz="3600" dirty="0" smtClean="0"/>
              <a:t>Afghan Rug</a:t>
            </a:r>
          </a:p>
          <a:p>
            <a:r>
              <a:rPr lang="en-US" sz="3600" dirty="0" smtClean="0"/>
              <a:t>Stone work</a:t>
            </a:r>
          </a:p>
          <a:p>
            <a:r>
              <a:rPr lang="en-US" sz="3600" dirty="0" err="1" smtClean="0"/>
              <a:t>Gujj</a:t>
            </a:r>
            <a:endParaRPr lang="en-US" sz="3600" dirty="0" smtClean="0"/>
          </a:p>
          <a:p>
            <a:endParaRPr lang="en-US" sz="2000" dirty="0" smtClean="0"/>
          </a:p>
          <a:p>
            <a:endParaRPr lang="en-US" sz="20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l"/>
            <a:r>
              <a:rPr lang="en-US" dirty="0" smtClean="0"/>
              <a:t/>
            </a:r>
            <a:br>
              <a:rPr lang="en-US" dirty="0" smtClean="0"/>
            </a:br>
            <a:endParaRPr lang="en-US" dirty="0"/>
          </a:p>
        </p:txBody>
      </p:sp>
      <p:sp>
        <p:nvSpPr>
          <p:cNvPr id="5" name="Text Placeholder 4"/>
          <p:cNvSpPr>
            <a:spLocks noGrp="1"/>
          </p:cNvSpPr>
          <p:nvPr>
            <p:ph type="body" idx="1"/>
          </p:nvPr>
        </p:nvSpPr>
        <p:spPr>
          <a:xfrm>
            <a:off x="304800" y="5414075"/>
            <a:ext cx="4040188" cy="639762"/>
          </a:xfrm>
        </p:spPr>
        <p:txBody>
          <a:bodyPr>
            <a:normAutofit fontScale="92500" lnSpcReduction="20000"/>
          </a:bodyPr>
          <a:lstStyle/>
          <a:p>
            <a:r>
              <a:rPr lang="en-US" b="0" dirty="0" smtClean="0">
                <a:solidFill>
                  <a:schemeClr val="tx1"/>
                </a:solidFill>
              </a:rPr>
              <a:t>Elaborate mirror work on a </a:t>
            </a:r>
            <a:r>
              <a:rPr lang="en-US" b="0" dirty="0" err="1" smtClean="0">
                <a:solidFill>
                  <a:schemeClr val="tx1"/>
                </a:solidFill>
              </a:rPr>
              <a:t>Balochi</a:t>
            </a:r>
            <a:r>
              <a:rPr lang="en-US" b="0" dirty="0" smtClean="0">
                <a:solidFill>
                  <a:schemeClr val="tx1"/>
                </a:solidFill>
              </a:rPr>
              <a:t> cushion</a:t>
            </a:r>
            <a:endParaRPr lang="en-US" b="0" dirty="0">
              <a:solidFill>
                <a:schemeClr val="tx1"/>
              </a:solidFill>
            </a:endParaRPr>
          </a:p>
        </p:txBody>
      </p:sp>
      <p:sp>
        <p:nvSpPr>
          <p:cNvPr id="7" name="Text Placeholder 6"/>
          <p:cNvSpPr>
            <a:spLocks noGrp="1"/>
          </p:cNvSpPr>
          <p:nvPr>
            <p:ph type="body" sz="half" idx="3"/>
          </p:nvPr>
        </p:nvSpPr>
        <p:spPr>
          <a:xfrm>
            <a:off x="5026025" y="1375475"/>
            <a:ext cx="4041775" cy="639762"/>
          </a:xfrm>
        </p:spPr>
        <p:txBody>
          <a:bodyPr>
            <a:normAutofit fontScale="92500" lnSpcReduction="20000"/>
          </a:bodyPr>
          <a:lstStyle/>
          <a:p>
            <a:r>
              <a:rPr lang="en-US" b="0" dirty="0" smtClean="0">
                <a:solidFill>
                  <a:schemeClr val="tx1"/>
                </a:solidFill>
              </a:rPr>
              <a:t>Elaborate mirror work on a </a:t>
            </a:r>
            <a:r>
              <a:rPr lang="en-US" b="0" dirty="0" err="1" smtClean="0">
                <a:solidFill>
                  <a:schemeClr val="tx1"/>
                </a:solidFill>
              </a:rPr>
              <a:t>Balochi</a:t>
            </a:r>
            <a:r>
              <a:rPr lang="en-US" b="0" dirty="0" smtClean="0">
                <a:solidFill>
                  <a:schemeClr val="tx1"/>
                </a:solidFill>
              </a:rPr>
              <a:t> blouse</a:t>
            </a:r>
            <a:endParaRPr lang="en-US" b="0" dirty="0">
              <a:solidFill>
                <a:schemeClr val="tx1"/>
              </a:solidFill>
            </a:endParaRPr>
          </a:p>
        </p:txBody>
      </p:sp>
      <p:pic>
        <p:nvPicPr>
          <p:cNvPr id="9" name="Content Placeholder 8" descr="sindhi mirror work.jpg"/>
          <p:cNvPicPr>
            <a:picLocks noGrp="1" noChangeAspect="1"/>
          </p:cNvPicPr>
          <p:nvPr>
            <p:ph sz="quarter" idx="2"/>
          </p:nvPr>
        </p:nvPicPr>
        <p:blipFill>
          <a:blip r:embed="rId3"/>
          <a:stretch>
            <a:fillRect/>
          </a:stretch>
        </p:blipFill>
        <p:spPr>
          <a:xfrm>
            <a:off x="457200" y="1375475"/>
            <a:ext cx="3951288" cy="3951288"/>
          </a:xfrm>
        </p:spPr>
      </p:pic>
      <p:pic>
        <p:nvPicPr>
          <p:cNvPr id="10" name="Content Placeholder 9" descr="sindhi dress.jpg"/>
          <p:cNvPicPr>
            <a:picLocks noGrp="1" noChangeAspect="1"/>
          </p:cNvPicPr>
          <p:nvPr>
            <p:ph sz="quarter" idx="4"/>
          </p:nvPr>
        </p:nvPicPr>
        <p:blipFill>
          <a:blip r:embed="rId4"/>
          <a:stretch>
            <a:fillRect/>
          </a:stretch>
        </p:blipFill>
        <p:spPr>
          <a:xfrm>
            <a:off x="5181600" y="2209800"/>
            <a:ext cx="2514600" cy="4034725"/>
          </a:xfrm>
        </p:spPr>
      </p:pic>
      <p:sp>
        <p:nvSpPr>
          <p:cNvPr id="11" name="Title 1"/>
          <p:cNvSpPr txBox="1">
            <a:spLocks/>
          </p:cNvSpPr>
          <p:nvPr/>
        </p:nvSpPr>
        <p:spPr>
          <a:xfrm>
            <a:off x="304800" y="152400"/>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Mirror work in embroidery</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Mirror work in embroidery</a:t>
            </a:r>
            <a:endParaRPr lang="en-US" dirty="0"/>
          </a:p>
        </p:txBody>
      </p:sp>
      <p:sp>
        <p:nvSpPr>
          <p:cNvPr id="3" name="Text Placeholder 2"/>
          <p:cNvSpPr>
            <a:spLocks noGrp="1"/>
          </p:cNvSpPr>
          <p:nvPr>
            <p:ph type="body" idx="1"/>
          </p:nvPr>
        </p:nvSpPr>
        <p:spPr>
          <a:xfrm>
            <a:off x="4494212" y="5943600"/>
            <a:ext cx="4040188" cy="639762"/>
          </a:xfrm>
        </p:spPr>
        <p:txBody>
          <a:bodyPr>
            <a:normAutofit fontScale="92500" lnSpcReduction="20000"/>
          </a:bodyPr>
          <a:lstStyle/>
          <a:p>
            <a:r>
              <a:rPr lang="en-US" b="0" dirty="0" smtClean="0">
                <a:solidFill>
                  <a:schemeClr val="tx1"/>
                </a:solidFill>
              </a:rPr>
              <a:t>Traditional </a:t>
            </a:r>
            <a:r>
              <a:rPr lang="en-US" b="0" dirty="0" err="1" smtClean="0">
                <a:solidFill>
                  <a:schemeClr val="tx1"/>
                </a:solidFill>
              </a:rPr>
              <a:t>Balochi</a:t>
            </a:r>
            <a:r>
              <a:rPr lang="en-US" b="0" dirty="0" smtClean="0">
                <a:solidFill>
                  <a:schemeClr val="tx1"/>
                </a:solidFill>
              </a:rPr>
              <a:t> garment with indigenous embroidery on it </a:t>
            </a:r>
            <a:endParaRPr lang="en-US" b="0" dirty="0">
              <a:solidFill>
                <a:schemeClr val="tx1"/>
              </a:solidFill>
            </a:endParaRPr>
          </a:p>
        </p:txBody>
      </p:sp>
      <p:sp>
        <p:nvSpPr>
          <p:cNvPr id="5" name="Text Placeholder 4"/>
          <p:cNvSpPr>
            <a:spLocks noGrp="1"/>
          </p:cNvSpPr>
          <p:nvPr>
            <p:ph type="body" sz="half" idx="3"/>
          </p:nvPr>
        </p:nvSpPr>
        <p:spPr>
          <a:xfrm>
            <a:off x="4724400" y="1535113"/>
            <a:ext cx="4041775" cy="639762"/>
          </a:xfrm>
        </p:spPr>
        <p:txBody>
          <a:bodyPr>
            <a:normAutofit fontScale="85000" lnSpcReduction="20000"/>
          </a:bodyPr>
          <a:lstStyle/>
          <a:p>
            <a:r>
              <a:rPr lang="en-US" b="0" dirty="0" smtClean="0">
                <a:solidFill>
                  <a:schemeClr val="tx1"/>
                </a:solidFill>
              </a:rPr>
              <a:t>A traditional </a:t>
            </a:r>
            <a:r>
              <a:rPr lang="en-US" b="0" dirty="0" err="1" smtClean="0">
                <a:solidFill>
                  <a:schemeClr val="tx1"/>
                </a:solidFill>
              </a:rPr>
              <a:t>Balochi</a:t>
            </a:r>
            <a:r>
              <a:rPr lang="en-US" b="0" dirty="0" smtClean="0">
                <a:solidFill>
                  <a:schemeClr val="tx1"/>
                </a:solidFill>
              </a:rPr>
              <a:t> garment with embroidery and mirror work on it.</a:t>
            </a:r>
            <a:endParaRPr lang="en-US" b="0" dirty="0">
              <a:solidFill>
                <a:schemeClr val="tx1"/>
              </a:solidFill>
            </a:endParaRPr>
          </a:p>
        </p:txBody>
      </p:sp>
      <p:pic>
        <p:nvPicPr>
          <p:cNvPr id="7" name="Content Placeholder 6" descr="embroidery on balochi dress.jpg"/>
          <p:cNvPicPr>
            <a:picLocks noGrp="1" noChangeAspect="1"/>
          </p:cNvPicPr>
          <p:nvPr>
            <p:ph sz="quarter" idx="2"/>
          </p:nvPr>
        </p:nvPicPr>
        <p:blipFill>
          <a:blip r:embed="rId3"/>
          <a:stretch>
            <a:fillRect/>
          </a:stretch>
        </p:blipFill>
        <p:spPr>
          <a:xfrm>
            <a:off x="381000" y="1295400"/>
            <a:ext cx="3829050" cy="5105400"/>
          </a:xfrm>
        </p:spPr>
      </p:pic>
      <p:pic>
        <p:nvPicPr>
          <p:cNvPr id="8" name="Content Placeholder 7" descr="sindhi embroidery mirror.jpg"/>
          <p:cNvPicPr>
            <a:picLocks noGrp="1" noChangeAspect="1"/>
          </p:cNvPicPr>
          <p:nvPr>
            <p:ph sz="quarter" idx="4"/>
          </p:nvPr>
        </p:nvPicPr>
        <p:blipFill>
          <a:blip r:embed="rId4"/>
          <a:stretch>
            <a:fillRect/>
          </a:stretch>
        </p:blipFill>
        <p:spPr>
          <a:xfrm>
            <a:off x="5715000" y="2286000"/>
            <a:ext cx="1885950" cy="3352800"/>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9" name="Picture 3"/>
          <p:cNvPicPr>
            <a:picLocks noChangeAspect="1" noChangeArrowheads="1"/>
          </p:cNvPicPr>
          <p:nvPr/>
        </p:nvPicPr>
        <p:blipFill>
          <a:blip r:embed="rId2"/>
          <a:srcRect l="3125" t="14583" r="3125" b="11458"/>
          <a:stretch>
            <a:fillRect/>
          </a:stretch>
        </p:blipFill>
        <p:spPr bwMode="auto">
          <a:xfrm>
            <a:off x="0" y="685800"/>
            <a:ext cx="9144000" cy="5410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http://handicraftmart.com/images/prodimg/large/DG016_1lg.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04800" y="1447800"/>
            <a:ext cx="4495800" cy="4495800"/>
          </a:xfrm>
          <a:prstGeom prst="rect">
            <a:avLst/>
          </a:prstGeom>
          <a:noFill/>
        </p:spPr>
      </p:pic>
      <p:pic>
        <p:nvPicPr>
          <p:cNvPr id="3076" name="Picture 4" descr="http://farm3.static.flickr.com/2361/2258911663_44ce536201.jpg?v=0"/>
          <p:cNvPicPr>
            <a:picLocks noChangeAspect="1" noChangeArrowheads="1"/>
          </p:cNvPicPr>
          <p:nvPr/>
        </p:nvPicPr>
        <p:blipFill>
          <a:blip r:embed="rId3"/>
          <a:srcRect/>
          <a:stretch>
            <a:fillRect/>
          </a:stretch>
        </p:blipFill>
        <p:spPr bwMode="auto">
          <a:xfrm>
            <a:off x="3962400" y="1524000"/>
            <a:ext cx="4762500" cy="47625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l"/>
            <a:r>
              <a:rPr lang="en-US" dirty="0" smtClean="0"/>
              <a:t>Leather Craft</a:t>
            </a:r>
            <a:endParaRPr lang="en-US" dirty="0"/>
          </a:p>
        </p:txBody>
      </p:sp>
      <p:sp>
        <p:nvSpPr>
          <p:cNvPr id="9" name="Text Placeholder 8"/>
          <p:cNvSpPr>
            <a:spLocks noGrp="1"/>
          </p:cNvSpPr>
          <p:nvPr>
            <p:ph type="body" idx="1"/>
          </p:nvPr>
        </p:nvSpPr>
        <p:spPr>
          <a:xfrm>
            <a:off x="760412" y="4114800"/>
            <a:ext cx="4040188" cy="639762"/>
          </a:xfrm>
        </p:spPr>
        <p:txBody>
          <a:bodyPr>
            <a:normAutofit/>
          </a:bodyPr>
          <a:lstStyle/>
          <a:p>
            <a:r>
              <a:rPr lang="en-US" sz="1800" b="0" dirty="0" smtClean="0">
                <a:solidFill>
                  <a:schemeClr val="tx1"/>
                </a:solidFill>
              </a:rPr>
              <a:t>Embroidery  on leather cap</a:t>
            </a:r>
            <a:endParaRPr lang="en-US" sz="1800" b="0" dirty="0">
              <a:solidFill>
                <a:schemeClr val="tx1"/>
              </a:solidFill>
            </a:endParaRPr>
          </a:p>
        </p:txBody>
      </p:sp>
      <p:sp>
        <p:nvSpPr>
          <p:cNvPr id="10" name="Text Placeholder 9"/>
          <p:cNvSpPr>
            <a:spLocks noGrp="1"/>
          </p:cNvSpPr>
          <p:nvPr>
            <p:ph type="body" sz="half" idx="3"/>
          </p:nvPr>
        </p:nvSpPr>
        <p:spPr>
          <a:xfrm>
            <a:off x="4645025" y="2144713"/>
            <a:ext cx="4041775" cy="639762"/>
          </a:xfrm>
        </p:spPr>
        <p:txBody>
          <a:bodyPr>
            <a:normAutofit lnSpcReduction="10000"/>
          </a:bodyPr>
          <a:lstStyle/>
          <a:p>
            <a:r>
              <a:rPr lang="en-US" sz="1800" b="0" dirty="0" smtClean="0">
                <a:solidFill>
                  <a:schemeClr val="tx1"/>
                </a:solidFill>
              </a:rPr>
              <a:t>Leather CHAPPALS made in Baluchistan</a:t>
            </a:r>
            <a:endParaRPr lang="en-US" sz="1800" b="0" dirty="0">
              <a:solidFill>
                <a:schemeClr val="tx1"/>
              </a:solidFill>
            </a:endParaRPr>
          </a:p>
        </p:txBody>
      </p:sp>
      <p:pic>
        <p:nvPicPr>
          <p:cNvPr id="7" name="Content Placeholder 6" descr="sindhi leather work topi.bmp"/>
          <p:cNvPicPr>
            <a:picLocks noGrp="1" noChangeAspect="1"/>
          </p:cNvPicPr>
          <p:nvPr>
            <p:ph sz="quarter" idx="2"/>
          </p:nvPr>
        </p:nvPicPr>
        <p:blipFill>
          <a:blip r:embed="rId3"/>
          <a:stretch>
            <a:fillRect/>
          </a:stretch>
        </p:blipFill>
        <p:spPr>
          <a:xfrm>
            <a:off x="762000" y="1600200"/>
            <a:ext cx="2971800" cy="2362200"/>
          </a:xfrm>
        </p:spPr>
      </p:pic>
      <p:pic>
        <p:nvPicPr>
          <p:cNvPr id="13314" name="Picture 2" descr="http://thebalochhal.com/wp-content/uploads/2010/01/chapal3.jpg"/>
          <p:cNvPicPr>
            <a:picLocks noGrp="1" noChangeAspect="1" noChangeArrowheads="1"/>
          </p:cNvPicPr>
          <p:nvPr>
            <p:ph sz="quarter" idx="4"/>
          </p:nvPr>
        </p:nvPicPr>
        <p:blipFill>
          <a:blip r:embed="rId4" cstate="print"/>
          <a:srcRect b="7222"/>
          <a:stretch>
            <a:fillRect/>
          </a:stretch>
        </p:blipFill>
        <p:spPr bwMode="auto">
          <a:xfrm>
            <a:off x="4267200" y="2990850"/>
            <a:ext cx="4572000" cy="318135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Rugs</a:t>
            </a:r>
            <a:endParaRPr lang="en-US" dirty="0"/>
          </a:p>
        </p:txBody>
      </p:sp>
      <p:sp>
        <p:nvSpPr>
          <p:cNvPr id="3" name="Text Placeholder 2"/>
          <p:cNvSpPr>
            <a:spLocks noGrp="1"/>
          </p:cNvSpPr>
          <p:nvPr>
            <p:ph type="body" idx="1"/>
          </p:nvPr>
        </p:nvSpPr>
        <p:spPr>
          <a:xfrm>
            <a:off x="457200" y="5761038"/>
            <a:ext cx="4040188" cy="639762"/>
          </a:xfrm>
        </p:spPr>
        <p:txBody>
          <a:bodyPr>
            <a:normAutofit fontScale="92500" lnSpcReduction="20000"/>
          </a:bodyPr>
          <a:lstStyle/>
          <a:p>
            <a:r>
              <a:rPr lang="en-US" b="0" dirty="0" smtClean="0">
                <a:solidFill>
                  <a:schemeClr val="tx1"/>
                </a:solidFill>
              </a:rPr>
              <a:t>Afghan style rugs made in Baluchistan</a:t>
            </a:r>
            <a:endParaRPr lang="en-US" b="0" dirty="0">
              <a:solidFill>
                <a:schemeClr val="tx1"/>
              </a:solidFill>
            </a:endParaRPr>
          </a:p>
        </p:txBody>
      </p:sp>
      <p:sp>
        <p:nvSpPr>
          <p:cNvPr id="5" name="Text Placeholder 4"/>
          <p:cNvSpPr>
            <a:spLocks noGrp="1"/>
          </p:cNvSpPr>
          <p:nvPr>
            <p:ph type="body" sz="half" idx="3"/>
          </p:nvPr>
        </p:nvSpPr>
        <p:spPr>
          <a:xfrm>
            <a:off x="5559425" y="1535113"/>
            <a:ext cx="4041775" cy="639762"/>
          </a:xfrm>
        </p:spPr>
        <p:txBody>
          <a:bodyPr>
            <a:normAutofit fontScale="92500" lnSpcReduction="20000"/>
          </a:bodyPr>
          <a:lstStyle/>
          <a:p>
            <a:r>
              <a:rPr lang="en-US" b="0" dirty="0" smtClean="0">
                <a:solidFill>
                  <a:schemeClr val="tx1"/>
                </a:solidFill>
              </a:rPr>
              <a:t>Afghan style </a:t>
            </a:r>
            <a:r>
              <a:rPr lang="en-US" b="0" dirty="0" err="1" smtClean="0">
                <a:solidFill>
                  <a:schemeClr val="tx1"/>
                </a:solidFill>
              </a:rPr>
              <a:t>Balochi</a:t>
            </a:r>
            <a:r>
              <a:rPr lang="en-US" b="0" dirty="0" smtClean="0">
                <a:solidFill>
                  <a:schemeClr val="tx1"/>
                </a:solidFill>
              </a:rPr>
              <a:t> rugs depicting war scenes</a:t>
            </a:r>
            <a:endParaRPr lang="en-US" b="0" dirty="0">
              <a:solidFill>
                <a:schemeClr val="tx1"/>
              </a:solidFill>
            </a:endParaRPr>
          </a:p>
        </p:txBody>
      </p:sp>
      <p:pic>
        <p:nvPicPr>
          <p:cNvPr id="7" name="Content Placeholder 6" descr="afghan rug 1.jpg"/>
          <p:cNvPicPr>
            <a:picLocks noGrp="1" noChangeAspect="1"/>
          </p:cNvPicPr>
          <p:nvPr>
            <p:ph sz="quarter" idx="2"/>
          </p:nvPr>
        </p:nvPicPr>
        <p:blipFill>
          <a:blip r:embed="rId3"/>
          <a:stretch>
            <a:fillRect/>
          </a:stretch>
        </p:blipFill>
        <p:spPr>
          <a:xfrm>
            <a:off x="0" y="1143000"/>
            <a:ext cx="5181600" cy="4441371"/>
          </a:xfrm>
        </p:spPr>
      </p:pic>
      <p:pic>
        <p:nvPicPr>
          <p:cNvPr id="8" name="Content Placeholder 7" descr="afghan rug 2.jpg"/>
          <p:cNvPicPr>
            <a:picLocks noGrp="1" noChangeAspect="1"/>
          </p:cNvPicPr>
          <p:nvPr>
            <p:ph sz="quarter" idx="4"/>
          </p:nvPr>
        </p:nvPicPr>
        <p:blipFill>
          <a:blip r:embed="rId4"/>
          <a:stretch>
            <a:fillRect/>
          </a:stretch>
        </p:blipFill>
        <p:spPr>
          <a:xfrm>
            <a:off x="5410200" y="2286000"/>
            <a:ext cx="3908298" cy="5257800"/>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533400"/>
            <a:ext cx="6477000" cy="639762"/>
          </a:xfrm>
        </p:spPr>
        <p:txBody>
          <a:bodyPr/>
          <a:lstStyle/>
          <a:p>
            <a:r>
              <a:rPr lang="en-US" b="0" dirty="0" err="1" smtClean="0">
                <a:solidFill>
                  <a:schemeClr val="tx1"/>
                </a:solidFill>
              </a:rPr>
              <a:t>Balochi</a:t>
            </a:r>
            <a:r>
              <a:rPr lang="en-US" b="0" dirty="0" smtClean="0">
                <a:solidFill>
                  <a:schemeClr val="tx1"/>
                </a:solidFill>
              </a:rPr>
              <a:t> rugs in Afghan style</a:t>
            </a:r>
            <a:endParaRPr lang="en-US" b="0" dirty="0">
              <a:solidFill>
                <a:schemeClr val="tx1"/>
              </a:solidFill>
            </a:endParaRPr>
          </a:p>
        </p:txBody>
      </p:sp>
      <p:pic>
        <p:nvPicPr>
          <p:cNvPr id="8" name="Content Placeholder 7" descr="afghan war rug 3.jpg"/>
          <p:cNvPicPr>
            <a:picLocks noGrp="1" noChangeAspect="1"/>
          </p:cNvPicPr>
          <p:nvPr>
            <p:ph sz="quarter" idx="2"/>
          </p:nvPr>
        </p:nvPicPr>
        <p:blipFill>
          <a:blip r:embed="rId3"/>
          <a:stretch>
            <a:fillRect/>
          </a:stretch>
        </p:blipFill>
        <p:spPr>
          <a:xfrm>
            <a:off x="5029200" y="2209800"/>
            <a:ext cx="3352800" cy="3200400"/>
          </a:xfrm>
          <a:prstGeom prst="rect">
            <a:avLst/>
          </a:prstGeom>
          <a:ln>
            <a:noFill/>
          </a:ln>
          <a:effectLst>
            <a:softEdge rad="112500"/>
          </a:effectLst>
        </p:spPr>
      </p:pic>
      <p:pic>
        <p:nvPicPr>
          <p:cNvPr id="9217" name="Picture 1"/>
          <p:cNvPicPr>
            <a:picLocks noChangeAspect="1" noChangeArrowheads="1"/>
          </p:cNvPicPr>
          <p:nvPr/>
        </p:nvPicPr>
        <p:blipFill>
          <a:blip r:embed="rId4"/>
          <a:srcRect t="10417" r="46094" b="14583"/>
          <a:stretch>
            <a:fillRect/>
          </a:stretch>
        </p:blipFill>
        <p:spPr bwMode="auto">
          <a:xfrm>
            <a:off x="349250" y="1524000"/>
            <a:ext cx="4527550"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Stone Work</a:t>
            </a:r>
            <a:endParaRPr lang="en-US" dirty="0"/>
          </a:p>
        </p:txBody>
      </p:sp>
      <p:sp>
        <p:nvSpPr>
          <p:cNvPr id="3" name="Text Placeholder 2"/>
          <p:cNvSpPr>
            <a:spLocks noGrp="1"/>
          </p:cNvSpPr>
          <p:nvPr>
            <p:ph type="body" idx="1"/>
          </p:nvPr>
        </p:nvSpPr>
        <p:spPr>
          <a:xfrm>
            <a:off x="381000" y="5989638"/>
            <a:ext cx="4040188" cy="639762"/>
          </a:xfrm>
        </p:spPr>
        <p:txBody>
          <a:bodyPr/>
          <a:lstStyle/>
          <a:p>
            <a:r>
              <a:rPr lang="en-US" b="0" dirty="0" smtClean="0">
                <a:solidFill>
                  <a:schemeClr val="tx1"/>
                </a:solidFill>
              </a:rPr>
              <a:t>ONYX  work in Baluchistan</a:t>
            </a:r>
            <a:endParaRPr lang="en-US" b="0" dirty="0">
              <a:solidFill>
                <a:schemeClr val="tx1"/>
              </a:solidFill>
            </a:endParaRPr>
          </a:p>
        </p:txBody>
      </p:sp>
      <p:pic>
        <p:nvPicPr>
          <p:cNvPr id="7" name="Content Placeholder 6" descr="marble work of Balochistan.jpg"/>
          <p:cNvPicPr>
            <a:picLocks noGrp="1" noChangeAspect="1"/>
          </p:cNvPicPr>
          <p:nvPr>
            <p:ph sz="quarter" idx="2"/>
          </p:nvPr>
        </p:nvPicPr>
        <p:blipFill>
          <a:blip r:embed="rId3">
            <a:clrChange>
              <a:clrFrom>
                <a:srgbClr val="151513"/>
              </a:clrFrom>
              <a:clrTo>
                <a:srgbClr val="151513">
                  <a:alpha val="0"/>
                </a:srgbClr>
              </a:clrTo>
            </a:clrChange>
          </a:blip>
          <a:stretch>
            <a:fillRect/>
          </a:stretch>
        </p:blipFill>
        <p:spPr>
          <a:xfrm>
            <a:off x="914400" y="1066800"/>
            <a:ext cx="3980656" cy="5307541"/>
          </a:xfrm>
        </p:spPr>
      </p:pic>
      <p:pic>
        <p:nvPicPr>
          <p:cNvPr id="7169" name="Picture 1"/>
          <p:cNvPicPr>
            <a:picLocks noChangeAspect="1" noChangeArrowheads="1"/>
          </p:cNvPicPr>
          <p:nvPr/>
        </p:nvPicPr>
        <p:blipFill>
          <a:blip r:embed="rId4">
            <a:clrChange>
              <a:clrFrom>
                <a:srgbClr val="000000"/>
              </a:clrFrom>
              <a:clrTo>
                <a:srgbClr val="000000">
                  <a:alpha val="0"/>
                </a:srgbClr>
              </a:clrTo>
            </a:clrChange>
          </a:blip>
          <a:srcRect l="3125" t="33333" r="60938" b="18750"/>
          <a:stretch>
            <a:fillRect/>
          </a:stretch>
        </p:blipFill>
        <p:spPr bwMode="auto">
          <a:xfrm>
            <a:off x="4419600" y="1676400"/>
            <a:ext cx="4267200" cy="426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pPr algn="l"/>
            <a:r>
              <a:rPr lang="en-US" dirty="0" err="1" smtClean="0"/>
              <a:t>Gujj</a:t>
            </a:r>
            <a:endParaRPr lang="en-US" dirty="0"/>
          </a:p>
        </p:txBody>
      </p:sp>
      <p:pic>
        <p:nvPicPr>
          <p:cNvPr id="7" name="Content Placeholder 6" descr="gujj.jpg"/>
          <p:cNvPicPr>
            <a:picLocks noGrp="1" noChangeAspect="1"/>
          </p:cNvPicPr>
          <p:nvPr>
            <p:ph sz="quarter" idx="2"/>
          </p:nvPr>
        </p:nvPicPr>
        <p:blipFill>
          <a:blip r:embed="rId3"/>
          <a:stretch>
            <a:fillRect/>
          </a:stretch>
        </p:blipFill>
        <p:spPr>
          <a:xfrm>
            <a:off x="994770" y="1460612"/>
            <a:ext cx="3501030" cy="4665551"/>
          </a:xfrm>
        </p:spPr>
      </p:pic>
      <p:pic>
        <p:nvPicPr>
          <p:cNvPr id="8" name="Content Placeholder 7" descr="mail.jpg"/>
          <p:cNvPicPr>
            <a:picLocks noGrp="1" noChangeAspect="1"/>
          </p:cNvPicPr>
          <p:nvPr>
            <p:ph sz="quarter" idx="4"/>
          </p:nvPr>
        </p:nvPicPr>
        <p:blipFill>
          <a:blip r:embed="rId4"/>
          <a:stretch>
            <a:fillRect/>
          </a:stretch>
        </p:blipFill>
        <p:spPr>
          <a:xfrm>
            <a:off x="4572000" y="1600200"/>
            <a:ext cx="3959225" cy="44196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4495800"/>
            <a:ext cx="8534400" cy="2057400"/>
          </a:xfrm>
        </p:spPr>
        <p:txBody>
          <a:bodyPr>
            <a:noAutofit/>
          </a:bodyPr>
          <a:lstStyle/>
          <a:p>
            <a:pPr algn="ctr"/>
            <a:r>
              <a:rPr lang="en-US" sz="2400" dirty="0" smtClean="0"/>
              <a:t>Part of the problem with defining  an object as “Fine Craft” or “Art: is that the object may be defined as merely  everyday handiwork in one decade and may be praised as art or fine craft in the next.</a:t>
            </a:r>
            <a:br>
              <a:rPr lang="en-US" sz="2400" dirty="0" smtClean="0"/>
            </a:br>
            <a:r>
              <a:rPr lang="en-US" sz="2400" dirty="0" smtClean="0"/>
              <a:t>Like The Gee Bend quilts shown above. Made in Australia</a:t>
            </a:r>
            <a:endParaRPr lang="en-US" sz="2400" dirty="0"/>
          </a:p>
        </p:txBody>
      </p:sp>
      <p:pic>
        <p:nvPicPr>
          <p:cNvPr id="7" name="Content Placeholder 6" descr="Gees_Bend.jpg"/>
          <p:cNvPicPr>
            <a:picLocks noGrp="1" noChangeAspect="1"/>
          </p:cNvPicPr>
          <p:nvPr>
            <p:ph idx="1"/>
          </p:nvPr>
        </p:nvPicPr>
        <p:blipFill>
          <a:blip r:embed="rId3"/>
          <a:stretch>
            <a:fillRect/>
          </a:stretch>
        </p:blipFill>
        <p:spPr>
          <a:xfrm>
            <a:off x="1295400" y="381000"/>
            <a:ext cx="5410200" cy="4057650"/>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CRAFTS OF KASHMIR</a:t>
            </a:r>
            <a:endParaRPr lang="en-US" dirty="0"/>
          </a:p>
        </p:txBody>
      </p:sp>
      <p:sp>
        <p:nvSpPr>
          <p:cNvPr id="5" name="Content Placeholder 4"/>
          <p:cNvSpPr>
            <a:spLocks noGrp="1"/>
          </p:cNvSpPr>
          <p:nvPr>
            <p:ph sz="quarter" idx="2"/>
          </p:nvPr>
        </p:nvSpPr>
        <p:spPr/>
        <p:txBody>
          <a:bodyPr/>
          <a:lstStyle/>
          <a:p>
            <a:r>
              <a:rPr lang="en-US" dirty="0" err="1" smtClean="0"/>
              <a:t>Pashmina</a:t>
            </a:r>
            <a:r>
              <a:rPr lang="en-US" dirty="0" smtClean="0"/>
              <a:t> Shawls</a:t>
            </a:r>
          </a:p>
          <a:p>
            <a:r>
              <a:rPr lang="en-US" dirty="0" smtClean="0"/>
              <a:t>Carpets</a:t>
            </a:r>
          </a:p>
          <a:p>
            <a:r>
              <a:rPr lang="en-US" dirty="0" smtClean="0"/>
              <a:t>Chain Stitch Rugs</a:t>
            </a:r>
          </a:p>
          <a:p>
            <a:endParaRPr lang="en-US" dirty="0" smtClean="0"/>
          </a:p>
          <a:p>
            <a:endParaRPr lang="en-US" dirty="0" smtClean="0"/>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Kashmiri shawls</a:t>
            </a:r>
            <a:endParaRPr lang="en-US" dirty="0"/>
          </a:p>
        </p:txBody>
      </p:sp>
      <p:pic>
        <p:nvPicPr>
          <p:cNvPr id="9" name="Content Placeholder 8" descr="2971_76616932629_75424777629_1581167_6070016_n.jpg"/>
          <p:cNvPicPr>
            <a:picLocks noGrp="1" noChangeAspect="1"/>
          </p:cNvPicPr>
          <p:nvPr>
            <p:ph idx="1"/>
          </p:nvPr>
        </p:nvPicPr>
        <p:blipFill>
          <a:blip r:embed="rId2"/>
          <a:stretch>
            <a:fillRect/>
          </a:stretch>
        </p:blipFill>
        <p:spPr>
          <a:xfrm>
            <a:off x="1295400" y="1779566"/>
            <a:ext cx="6534150" cy="4316434"/>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pic>
        <p:nvPicPr>
          <p:cNvPr id="4" name="Content Placeholder 3" descr="692735.jpg"/>
          <p:cNvPicPr>
            <a:picLocks noGrp="1" noChangeAspect="1"/>
          </p:cNvPicPr>
          <p:nvPr>
            <p:ph idx="1"/>
          </p:nvPr>
        </p:nvPicPr>
        <p:blipFill>
          <a:blip r:embed="rId2"/>
          <a:stretch>
            <a:fillRect/>
          </a:stretch>
        </p:blipFill>
        <p:spPr>
          <a:xfrm>
            <a:off x="1752600" y="838200"/>
            <a:ext cx="6435625" cy="4670425"/>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pic>
        <p:nvPicPr>
          <p:cNvPr id="4" name="Content Placeholder 3" descr="images (2).jpg"/>
          <p:cNvPicPr>
            <a:picLocks noGrp="1" noChangeAspect="1"/>
          </p:cNvPicPr>
          <p:nvPr>
            <p:ph idx="1"/>
          </p:nvPr>
        </p:nvPicPr>
        <p:blipFill>
          <a:blip r:embed="rId2"/>
          <a:stretch>
            <a:fillRect/>
          </a:stretch>
        </p:blipFill>
        <p:spPr>
          <a:xfrm>
            <a:off x="1243945" y="1295400"/>
            <a:ext cx="6771343" cy="5071971"/>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pic>
        <p:nvPicPr>
          <p:cNvPr id="4" name="Content Placeholder 3" descr="images (3).jpg"/>
          <p:cNvPicPr>
            <a:picLocks noGrp="1" noChangeAspect="1"/>
          </p:cNvPicPr>
          <p:nvPr>
            <p:ph idx="1"/>
          </p:nvPr>
        </p:nvPicPr>
        <p:blipFill>
          <a:blip r:embed="rId2"/>
          <a:stretch>
            <a:fillRect/>
          </a:stretch>
        </p:blipFill>
        <p:spPr>
          <a:xfrm>
            <a:off x="3276600" y="304800"/>
            <a:ext cx="3128963" cy="6102450"/>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Kashmiri carpets</a:t>
            </a:r>
            <a:endParaRPr lang="en-US" dirty="0"/>
          </a:p>
        </p:txBody>
      </p:sp>
      <p:pic>
        <p:nvPicPr>
          <p:cNvPr id="4" name="Content Placeholder 3" descr="images (4).jpg"/>
          <p:cNvPicPr>
            <a:picLocks noGrp="1" noChangeAspect="1"/>
          </p:cNvPicPr>
          <p:nvPr>
            <p:ph idx="1"/>
          </p:nvPr>
        </p:nvPicPr>
        <p:blipFill>
          <a:blip r:embed="rId2"/>
          <a:stretch>
            <a:fillRect/>
          </a:stretch>
        </p:blipFill>
        <p:spPr>
          <a:xfrm>
            <a:off x="3048000" y="1295400"/>
            <a:ext cx="3386138" cy="5088459"/>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pic>
        <p:nvPicPr>
          <p:cNvPr id="4" name="Content Placeholder 3" descr="images (5).jpg"/>
          <p:cNvPicPr>
            <a:picLocks noGrp="1" noChangeAspect="1"/>
          </p:cNvPicPr>
          <p:nvPr>
            <p:ph idx="1"/>
          </p:nvPr>
        </p:nvPicPr>
        <p:blipFill>
          <a:blip r:embed="rId2"/>
          <a:stretch>
            <a:fillRect/>
          </a:stretch>
        </p:blipFill>
        <p:spPr>
          <a:xfrm>
            <a:off x="2514600" y="1981200"/>
            <a:ext cx="4648200" cy="46482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pic>
        <p:nvPicPr>
          <p:cNvPr id="4" name="Content Placeholder 3" descr="shikar_indian_silk_carpet_385.jpg"/>
          <p:cNvPicPr>
            <a:picLocks noGrp="1" noChangeAspect="1"/>
          </p:cNvPicPr>
          <p:nvPr>
            <p:ph idx="1"/>
          </p:nvPr>
        </p:nvPicPr>
        <p:blipFill>
          <a:blip r:embed="rId2"/>
          <a:stretch>
            <a:fillRect/>
          </a:stretch>
        </p:blipFill>
        <p:spPr>
          <a:xfrm>
            <a:off x="1600200" y="152400"/>
            <a:ext cx="6553200" cy="6553200"/>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Kashmiri chain stitched rugs</a:t>
            </a:r>
            <a:endParaRPr lang="en-US" dirty="0"/>
          </a:p>
        </p:txBody>
      </p:sp>
      <p:pic>
        <p:nvPicPr>
          <p:cNvPr id="4" name="Content Placeholder 3" descr="kashmir_carpet_climate.jpg"/>
          <p:cNvPicPr>
            <a:picLocks noGrp="1" noChangeAspect="1"/>
          </p:cNvPicPr>
          <p:nvPr>
            <p:ph idx="1"/>
          </p:nvPr>
        </p:nvPicPr>
        <p:blipFill>
          <a:blip r:embed="rId2"/>
          <a:stretch>
            <a:fillRect/>
          </a:stretch>
        </p:blipFill>
        <p:spPr>
          <a:xfrm>
            <a:off x="1126374" y="1784350"/>
            <a:ext cx="7348451" cy="4572000"/>
          </a:xfr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pic>
        <p:nvPicPr>
          <p:cNvPr id="4" name="Content Placeholder 3" descr="images (6).jpg"/>
          <p:cNvPicPr>
            <a:picLocks noGrp="1" noChangeAspect="1"/>
          </p:cNvPicPr>
          <p:nvPr>
            <p:ph idx="1"/>
          </p:nvPr>
        </p:nvPicPr>
        <p:blipFill>
          <a:blip r:embed="rId2"/>
          <a:stretch>
            <a:fillRect/>
          </a:stretch>
        </p:blipFill>
        <p:spPr>
          <a:xfrm>
            <a:off x="1447800" y="1905000"/>
            <a:ext cx="6858000" cy="4563687"/>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381000"/>
            <a:ext cx="7543800" cy="4876800"/>
          </a:xfrm>
        </p:spPr>
        <p:txBody>
          <a:bodyPr>
            <a:normAutofit/>
          </a:bodyPr>
          <a:lstStyle/>
          <a:p>
            <a:r>
              <a:rPr lang="en-US" sz="3200" dirty="0" smtClean="0"/>
              <a:t>In 1970s new craft had become  so integrated with art and indistinguishable from it that they no longer existed as art.</a:t>
            </a:r>
            <a:br>
              <a:rPr lang="en-US" sz="3200" dirty="0" smtClean="0"/>
            </a:br>
            <a:r>
              <a:rPr lang="en-US" sz="3200" dirty="0" smtClean="0"/>
              <a:t>An article called “The Concept of Craft” was published the same year. It asked three major questions: </a:t>
            </a:r>
            <a:br>
              <a:rPr lang="en-US" sz="3200" dirty="0" smtClean="0"/>
            </a:br>
            <a:r>
              <a:rPr lang="en-US" sz="1800" dirty="0" smtClean="0"/>
              <a:t/>
            </a:r>
            <a:br>
              <a:rPr lang="en-US" sz="1800" dirty="0" smtClean="0"/>
            </a:br>
            <a:endParaRPr lang="en-US" sz="18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pic>
        <p:nvPicPr>
          <p:cNvPr id="4" name="Content Placeholder 3" descr="images (7).jpg"/>
          <p:cNvPicPr>
            <a:picLocks noGrp="1" noChangeAspect="1"/>
          </p:cNvPicPr>
          <p:nvPr>
            <p:ph idx="1"/>
          </p:nvPr>
        </p:nvPicPr>
        <p:blipFill>
          <a:blip r:embed="rId2"/>
          <a:stretch>
            <a:fillRect/>
          </a:stretch>
        </p:blipFill>
        <p:spPr>
          <a:xfrm>
            <a:off x="2362200" y="1752600"/>
            <a:ext cx="4672013" cy="4488397"/>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pic>
        <p:nvPicPr>
          <p:cNvPr id="4" name="Content Placeholder 3" descr="images (9).jpg"/>
          <p:cNvPicPr>
            <a:picLocks noGrp="1" noChangeAspect="1"/>
          </p:cNvPicPr>
          <p:nvPr>
            <p:ph idx="1"/>
          </p:nvPr>
        </p:nvPicPr>
        <p:blipFill>
          <a:blip r:embed="rId2"/>
          <a:stretch>
            <a:fillRect/>
          </a:stretch>
        </p:blipFill>
        <p:spPr>
          <a:xfrm>
            <a:off x="1828800" y="1371600"/>
            <a:ext cx="5957888" cy="4462665"/>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pic>
        <p:nvPicPr>
          <p:cNvPr id="4" name="Content Placeholder 3" descr="images (4).jpg"/>
          <p:cNvPicPr>
            <a:picLocks noGrp="1" noChangeAspect="1"/>
          </p:cNvPicPr>
          <p:nvPr>
            <p:ph idx="1"/>
          </p:nvPr>
        </p:nvPicPr>
        <p:blipFill>
          <a:blip r:embed="rId2"/>
          <a:stretch>
            <a:fillRect/>
          </a:stretch>
        </p:blipFill>
        <p:spPr>
          <a:xfrm>
            <a:off x="2667000" y="476252"/>
            <a:ext cx="4267200" cy="5689600"/>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CRAFTS OF SINDH</a:t>
            </a:r>
            <a:endParaRPr lang="en-US" dirty="0"/>
          </a:p>
        </p:txBody>
      </p:sp>
      <p:sp>
        <p:nvSpPr>
          <p:cNvPr id="5" name="Content Placeholder 4"/>
          <p:cNvSpPr>
            <a:spLocks noGrp="1"/>
          </p:cNvSpPr>
          <p:nvPr>
            <p:ph sz="quarter" idx="2"/>
          </p:nvPr>
        </p:nvSpPr>
        <p:spPr/>
        <p:txBody>
          <a:bodyPr/>
          <a:lstStyle/>
          <a:p>
            <a:r>
              <a:rPr lang="en-US" sz="3200" dirty="0" err="1" smtClean="0"/>
              <a:t>Ajrak</a:t>
            </a:r>
            <a:endParaRPr lang="en-US" sz="3200" dirty="0" smtClean="0"/>
          </a:p>
          <a:p>
            <a:r>
              <a:rPr lang="en-US" sz="3200" dirty="0" err="1" smtClean="0"/>
              <a:t>Ralli</a:t>
            </a:r>
            <a:endParaRPr lang="en-US" sz="3200" dirty="0" smtClean="0"/>
          </a:p>
          <a:p>
            <a:r>
              <a:rPr lang="en-US" sz="3200" dirty="0" err="1" smtClean="0"/>
              <a:t>Kashi</a:t>
            </a:r>
            <a:r>
              <a:rPr lang="en-US" sz="3200" dirty="0" smtClean="0"/>
              <a:t> work(tiles)</a:t>
            </a:r>
          </a:p>
          <a:p>
            <a:r>
              <a:rPr lang="en-US" sz="3200" dirty="0" smtClean="0"/>
              <a:t>Sindhi embroidery</a:t>
            </a:r>
          </a:p>
          <a:p>
            <a:endParaRPr lang="en-US" dirty="0" smtClean="0"/>
          </a:p>
          <a:p>
            <a:endParaRPr lang="en-US" dirty="0" smtClean="0"/>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sz="3200" dirty="0" smtClean="0"/>
              <a:t>Another artist who played an integral role in defining </a:t>
            </a:r>
            <a:br>
              <a:rPr lang="en-US" sz="3200" dirty="0" smtClean="0"/>
            </a:br>
            <a:r>
              <a:rPr lang="en-US" sz="3200" dirty="0" smtClean="0"/>
              <a:t>art was Marcel Duchamp  who placed a urinal in an art </a:t>
            </a:r>
            <a:br>
              <a:rPr lang="en-US" sz="3200" dirty="0" smtClean="0"/>
            </a:br>
            <a:r>
              <a:rPr lang="en-US" sz="3200" dirty="0" smtClean="0"/>
              <a:t>gallery and hence questioned whether a piece of </a:t>
            </a:r>
            <a:br>
              <a:rPr lang="en-US" sz="3200" dirty="0" smtClean="0"/>
            </a:br>
            <a:r>
              <a:rPr lang="en-US" sz="3200" dirty="0" smtClean="0"/>
              <a:t>commercial ceramic could be termed as art if its environ </a:t>
            </a:r>
            <a:br>
              <a:rPr lang="en-US" sz="3200" dirty="0" smtClean="0"/>
            </a:br>
            <a:r>
              <a:rPr lang="en-US" sz="3200" dirty="0" smtClean="0"/>
              <a:t>was changed from the toilet to an art gallery.</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2895600"/>
          </a:xfrm>
        </p:spPr>
        <p:txBody>
          <a:bodyPr>
            <a:noAutofit/>
          </a:bodyPr>
          <a:lstStyle/>
          <a:p>
            <a:pPr algn="l">
              <a:buFont typeface="Arial" pitchFamily="34" charset="0"/>
              <a:buChar char="•"/>
            </a:pPr>
            <a:r>
              <a:rPr lang="en-US" sz="1800" dirty="0" smtClean="0"/>
              <a:t/>
            </a:r>
            <a:br>
              <a:rPr lang="en-US" sz="1800" dirty="0" smtClean="0"/>
            </a:br>
            <a:endParaRPr lang="en-US" sz="1800" dirty="0"/>
          </a:p>
        </p:txBody>
      </p:sp>
      <p:pic>
        <p:nvPicPr>
          <p:cNvPr id="4" name="Content Placeholder 3" descr="marcel.jpg"/>
          <p:cNvPicPr>
            <a:picLocks noGrp="1" noChangeAspect="1"/>
          </p:cNvPicPr>
          <p:nvPr>
            <p:ph idx="1"/>
          </p:nvPr>
        </p:nvPicPr>
        <p:blipFill>
          <a:blip r:embed="rId3"/>
          <a:stretch>
            <a:fillRect/>
          </a:stretch>
        </p:blipFill>
        <p:spPr>
          <a:xfrm>
            <a:off x="5165317" y="990600"/>
            <a:ext cx="3978683" cy="5453619"/>
          </a:xfrm>
        </p:spPr>
      </p:pic>
      <p:sp>
        <p:nvSpPr>
          <p:cNvPr id="5" name="Rectangle 4"/>
          <p:cNvSpPr/>
          <p:nvPr/>
        </p:nvSpPr>
        <p:spPr>
          <a:xfrm>
            <a:off x="457200" y="457200"/>
            <a:ext cx="4572000" cy="6494085"/>
          </a:xfrm>
          <a:prstGeom prst="rect">
            <a:avLst/>
          </a:prstGeom>
        </p:spPr>
        <p:txBody>
          <a:bodyPr wrap="square">
            <a:spAutoFit/>
          </a:bodyPr>
          <a:lstStyle/>
          <a:p>
            <a:pPr>
              <a:buFont typeface="Arial" pitchFamily="34" charset="0"/>
              <a:buChar char="•"/>
            </a:pPr>
            <a:r>
              <a:rPr lang="en-US" sz="3200" dirty="0" smtClean="0"/>
              <a:t>Whether Mr. Marcel made the fountain with his own hands or not has no importance. </a:t>
            </a:r>
            <a:br>
              <a:rPr lang="en-US" sz="3200" dirty="0" smtClean="0"/>
            </a:br>
            <a:r>
              <a:rPr lang="en-US" sz="3200" dirty="0" smtClean="0"/>
              <a:t>He  Chose  it. </a:t>
            </a:r>
          </a:p>
          <a:p>
            <a:endParaRPr lang="en-US" sz="3200" dirty="0" smtClean="0"/>
          </a:p>
          <a:p>
            <a:pPr>
              <a:buFont typeface="Arial" pitchFamily="34" charset="0"/>
              <a:buChar char="•"/>
            </a:pPr>
            <a:r>
              <a:rPr lang="en-US" sz="3200" dirty="0" smtClean="0"/>
              <a:t>He took an article of life, placed it so that its useful significance disappeared under the new title and point of view – created a new thought for that object</a:t>
            </a:r>
            <a:endParaRPr lang="en-US" sz="32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1643</TotalTime>
  <Words>754</Words>
  <Application>Microsoft Office PowerPoint</Application>
  <PresentationFormat>On-screen Show (4:3)</PresentationFormat>
  <Paragraphs>189</Paragraphs>
  <Slides>73</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73</vt:i4>
      </vt:variant>
    </vt:vector>
  </HeadingPairs>
  <TitlesOfParts>
    <vt:vector size="81" baseType="lpstr">
      <vt:lpstr>Arial</vt:lpstr>
      <vt:lpstr>Calibri</vt:lpstr>
      <vt:lpstr>Consolas</vt:lpstr>
      <vt:lpstr>Corbel</vt:lpstr>
      <vt:lpstr>Wingdings</vt:lpstr>
      <vt:lpstr>Wingdings 2</vt:lpstr>
      <vt:lpstr>Wingdings 3</vt:lpstr>
      <vt:lpstr>Metro</vt:lpstr>
      <vt:lpstr>The Debate on Art and Craft </vt:lpstr>
      <vt:lpstr>  </vt:lpstr>
      <vt:lpstr>PowerPoint Presentation</vt:lpstr>
      <vt:lpstr>In Australia craft of exceptional quality of workmanship, uniqueness and refinement show a degree of problem solving, creative intelligence and innovation is classed as “Art Craft”.                                                              </vt:lpstr>
      <vt:lpstr> </vt:lpstr>
      <vt:lpstr>Part of the problem with defining  an object as “Fine Craft” or “Art: is that the object may be defined as merely  everyday handiwork in one decade and may be praised as art or fine craft in the next. Like The Gee Bend quilts shown above. Made in Australia</vt:lpstr>
      <vt:lpstr>In 1970s new craft had become  so integrated with art and indistinguishable from it that they no longer existed as art. An article called “The Concept of Craft” was published the same year. It asked three major questions:   </vt:lpstr>
      <vt:lpstr> </vt:lpstr>
      <vt:lpstr> </vt:lpstr>
      <vt:lpstr>Crafts of sindh</vt:lpstr>
      <vt:lpstr>Crafts Of Sindh</vt:lpstr>
      <vt:lpstr>Hala Pottery</vt:lpstr>
      <vt:lpstr>Painting on tiles, wood and pottery known as Kashi  </vt:lpstr>
      <vt:lpstr>Kashi</vt:lpstr>
      <vt:lpstr>Susi – A fabric made in Sindh</vt:lpstr>
      <vt:lpstr>A mobile phone carrier made of Susi</vt:lpstr>
      <vt:lpstr>Typical Ajrak patterns and colors</vt:lpstr>
      <vt:lpstr>Ajrak used on cushions and bed spread as well</vt:lpstr>
      <vt:lpstr>Ralli Patchwork quilt</vt:lpstr>
      <vt:lpstr>Sindhi Topis</vt:lpstr>
      <vt:lpstr>Crafts of PUNJAB</vt:lpstr>
      <vt:lpstr>Crafts of Punjab</vt:lpstr>
      <vt:lpstr> Phulkari</vt:lpstr>
      <vt:lpstr>PowerPoint Presentation</vt:lpstr>
      <vt:lpstr>Wedding Phulkari given in dowry and stitched by household women</vt:lpstr>
      <vt:lpstr>Wood work</vt:lpstr>
      <vt:lpstr>PowerPoint Presentation</vt:lpstr>
      <vt:lpstr>Wooden Craft In Architecture</vt:lpstr>
      <vt:lpstr>Wood Craft In Truck Art</vt:lpstr>
      <vt:lpstr>Khussas of Punjab</vt:lpstr>
      <vt:lpstr>PowerPoint Presentation</vt:lpstr>
      <vt:lpstr>Piris of Punjab</vt:lpstr>
      <vt:lpstr>Parandis made in Punjab</vt:lpstr>
      <vt:lpstr>Rag Dolls Made In Punjab </vt:lpstr>
      <vt:lpstr>Traditional jewelry made in Punjab</vt:lpstr>
      <vt:lpstr>Gota Kinari is done on women's garment in Multan</vt:lpstr>
      <vt:lpstr>Basketry</vt:lpstr>
      <vt:lpstr>Crafts of KHYBER PAKHTOONKHWA</vt:lpstr>
      <vt:lpstr>Craft of NWFP </vt:lpstr>
      <vt:lpstr>Brass work of Peshawar </vt:lpstr>
      <vt:lpstr>Peshawari Chapals</vt:lpstr>
      <vt:lpstr>Pashtun woolen carpets woven on special looms called Kady</vt:lpstr>
      <vt:lpstr>Wood Work of NWFP</vt:lpstr>
      <vt:lpstr>A jumlo is an elaborately decorated, knee length dress from Kohistan in the North West Frontier Province (NWFP) of Pakistan. Jumlos are normally made from black cotton. The dress is made in three main parts, the bodice; long and wide sleeves, and a full skirt.</vt:lpstr>
      <vt:lpstr>Kasheeda   Is embroidery done in gold and silver on women attires</vt:lpstr>
      <vt:lpstr>Namda</vt:lpstr>
      <vt:lpstr>NUMDA PATTERNS IN CONTEMPORARY DESIGNS</vt:lpstr>
      <vt:lpstr>Two different kinds of Gabbeh</vt:lpstr>
      <vt:lpstr>Crafts of baluchistan</vt:lpstr>
      <vt:lpstr>Crafts of Baluchistan</vt:lpstr>
      <vt:lpstr> </vt:lpstr>
      <vt:lpstr>Mirror work in embroidery</vt:lpstr>
      <vt:lpstr>PowerPoint Presentation</vt:lpstr>
      <vt:lpstr>PowerPoint Presentation</vt:lpstr>
      <vt:lpstr>Leather Craft</vt:lpstr>
      <vt:lpstr>Rugs</vt:lpstr>
      <vt:lpstr>PowerPoint Presentation</vt:lpstr>
      <vt:lpstr>Stone Work</vt:lpstr>
      <vt:lpstr>Gujj</vt:lpstr>
      <vt:lpstr>CRAFTS OF KASHMIR</vt:lpstr>
      <vt:lpstr>Kashmiri shawls</vt:lpstr>
      <vt:lpstr> </vt:lpstr>
      <vt:lpstr> </vt:lpstr>
      <vt:lpstr> </vt:lpstr>
      <vt:lpstr>Kashmiri carpets</vt:lpstr>
      <vt:lpstr> </vt:lpstr>
      <vt:lpstr> </vt:lpstr>
      <vt:lpstr>Kashmiri chain stitched rugs</vt:lpstr>
      <vt:lpstr> </vt:lpstr>
      <vt:lpstr> </vt:lpstr>
      <vt:lpstr> </vt:lpstr>
      <vt:lpstr> </vt:lpstr>
      <vt:lpstr>CRAFTS OF SINDH</vt:lpstr>
    </vt:vector>
  </TitlesOfParts>
  <Company>Acer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Debate on Art and Craft  </dc:title>
  <dc:creator>Valued Acer Customer</dc:creator>
  <cp:lastModifiedBy>ProBook 450 G2</cp:lastModifiedBy>
  <cp:revision>158</cp:revision>
  <dcterms:created xsi:type="dcterms:W3CDTF">2010-09-27T13:31:30Z</dcterms:created>
  <dcterms:modified xsi:type="dcterms:W3CDTF">2020-01-19T17:18:28Z</dcterms:modified>
</cp:coreProperties>
</file>